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98" r:id="rId4"/>
    <p:sldId id="299" r:id="rId5"/>
    <p:sldId id="265" r:id="rId6"/>
    <p:sldId id="266" r:id="rId7"/>
    <p:sldId id="278" r:id="rId8"/>
    <p:sldId id="279" r:id="rId9"/>
    <p:sldId id="293" r:id="rId10"/>
    <p:sldId id="294" r:id="rId11"/>
    <p:sldId id="295" r:id="rId12"/>
    <p:sldId id="300" r:id="rId13"/>
    <p:sldId id="271" r:id="rId14"/>
    <p:sldId id="267" r:id="rId15"/>
    <p:sldId id="292" r:id="rId16"/>
    <p:sldId id="284" r:id="rId17"/>
    <p:sldId id="302" r:id="rId18"/>
    <p:sldId id="277" r:id="rId19"/>
    <p:sldId id="301" r:id="rId20"/>
    <p:sldId id="287" r:id="rId21"/>
    <p:sldId id="296" r:id="rId22"/>
    <p:sldId id="28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CF9307-9145-46DA-9691-31810AFD17FB}" type="doc">
      <dgm:prSet loTypeId="urn:microsoft.com/office/officeart/2005/8/layout/chevron1" loCatId="process" qsTypeId="urn:microsoft.com/office/officeart/2005/8/quickstyle/3d3" qsCatId="3D" csTypeId="urn:microsoft.com/office/officeart/2005/8/colors/accent1_2" csCatId="accent1" phldr="1"/>
      <dgm:spPr/>
    </dgm:pt>
    <dgm:pt modelId="{878B43EB-7A74-486F-B82D-6F3C08C65259}">
      <dgm:prSet phldrT="[Texte]" custT="1"/>
      <dgm:spPr/>
      <dgm:t>
        <a:bodyPr/>
        <a:lstStyle/>
        <a:p>
          <a:r>
            <a:rPr lang="fr-FR" sz="3200" b="1" dirty="0" smtClean="0"/>
            <a:t>Phase 1</a:t>
          </a:r>
          <a:endParaRPr lang="fr-FR" sz="3200" b="1" dirty="0"/>
        </a:p>
      </dgm:t>
    </dgm:pt>
    <dgm:pt modelId="{3BC37901-AB49-42E0-AC27-F8D6989E837E}" type="parTrans" cxnId="{5B967555-AB59-43D5-BE40-FC06F84DCCA8}">
      <dgm:prSet/>
      <dgm:spPr/>
      <dgm:t>
        <a:bodyPr/>
        <a:lstStyle/>
        <a:p>
          <a:endParaRPr lang="fr-FR"/>
        </a:p>
      </dgm:t>
    </dgm:pt>
    <dgm:pt modelId="{1E8BB797-BDAA-4D8E-ACA7-7110E5145B40}" type="sibTrans" cxnId="{5B967555-AB59-43D5-BE40-FC06F84DCCA8}">
      <dgm:prSet/>
      <dgm:spPr/>
      <dgm:t>
        <a:bodyPr/>
        <a:lstStyle/>
        <a:p>
          <a:endParaRPr lang="fr-FR"/>
        </a:p>
      </dgm:t>
    </dgm:pt>
    <dgm:pt modelId="{7A73A9AD-A5A5-4B48-A2CD-F5DD9A43D528}">
      <dgm:prSet phldrT="[Texte]" custT="1"/>
      <dgm:spPr/>
      <dgm:t>
        <a:bodyPr/>
        <a:lstStyle/>
        <a:p>
          <a:r>
            <a:rPr lang="fr-FR" sz="3200" b="1" dirty="0" smtClean="0"/>
            <a:t>Phase 2</a:t>
          </a:r>
          <a:endParaRPr lang="fr-FR" sz="3200" b="1" dirty="0"/>
        </a:p>
      </dgm:t>
    </dgm:pt>
    <dgm:pt modelId="{9E4B080A-4DEA-4125-B96D-6E6B94087C2E}" type="parTrans" cxnId="{C88FFB2F-B9E2-4CA8-AA89-C35D64B21849}">
      <dgm:prSet/>
      <dgm:spPr/>
      <dgm:t>
        <a:bodyPr/>
        <a:lstStyle/>
        <a:p>
          <a:endParaRPr lang="fr-FR"/>
        </a:p>
      </dgm:t>
    </dgm:pt>
    <dgm:pt modelId="{FFF950C8-0EF2-4732-8288-AD11B574A2AF}" type="sibTrans" cxnId="{C88FFB2F-B9E2-4CA8-AA89-C35D64B21849}">
      <dgm:prSet/>
      <dgm:spPr/>
      <dgm:t>
        <a:bodyPr/>
        <a:lstStyle/>
        <a:p>
          <a:endParaRPr lang="fr-FR"/>
        </a:p>
      </dgm:t>
    </dgm:pt>
    <dgm:pt modelId="{D40E0AED-35E6-4589-9024-EF6934BF48A9}">
      <dgm:prSet phldrT="[Texte]" custT="1"/>
      <dgm:spPr/>
      <dgm:t>
        <a:bodyPr/>
        <a:lstStyle/>
        <a:p>
          <a:r>
            <a:rPr lang="fr-FR" sz="3200" b="1" dirty="0" smtClean="0"/>
            <a:t>Phase 3</a:t>
          </a:r>
          <a:endParaRPr lang="fr-FR" sz="3200" b="1" dirty="0"/>
        </a:p>
      </dgm:t>
    </dgm:pt>
    <dgm:pt modelId="{E88FCD45-B6C9-4D04-9EDA-33B0E1241608}" type="parTrans" cxnId="{6DB37C0C-7BC2-4449-B360-F086A46ECD29}">
      <dgm:prSet/>
      <dgm:spPr/>
      <dgm:t>
        <a:bodyPr/>
        <a:lstStyle/>
        <a:p>
          <a:endParaRPr lang="fr-FR"/>
        </a:p>
      </dgm:t>
    </dgm:pt>
    <dgm:pt modelId="{6DE587F9-ADDA-45A2-9349-11E58307E098}" type="sibTrans" cxnId="{6DB37C0C-7BC2-4449-B360-F086A46ECD29}">
      <dgm:prSet/>
      <dgm:spPr/>
      <dgm:t>
        <a:bodyPr/>
        <a:lstStyle/>
        <a:p>
          <a:endParaRPr lang="fr-FR"/>
        </a:p>
      </dgm:t>
    </dgm:pt>
    <dgm:pt modelId="{99A55A62-5C6F-4FCB-8FB7-D0C60AAFFF63}" type="pres">
      <dgm:prSet presAssocID="{DECF9307-9145-46DA-9691-31810AFD17FB}" presName="Name0" presStyleCnt="0">
        <dgm:presLayoutVars>
          <dgm:dir/>
          <dgm:animLvl val="lvl"/>
          <dgm:resizeHandles val="exact"/>
        </dgm:presLayoutVars>
      </dgm:prSet>
      <dgm:spPr/>
    </dgm:pt>
    <dgm:pt modelId="{573C2A17-F05E-4862-BDBF-DC881E630FBA}" type="pres">
      <dgm:prSet presAssocID="{878B43EB-7A74-486F-B82D-6F3C08C65259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B9176E6-CC78-46C8-A11C-5CBE18F7613E}" type="pres">
      <dgm:prSet presAssocID="{1E8BB797-BDAA-4D8E-ACA7-7110E5145B40}" presName="parTxOnlySpace" presStyleCnt="0"/>
      <dgm:spPr/>
    </dgm:pt>
    <dgm:pt modelId="{335E65D6-A4C6-4C1D-B7A1-C08DE9D410B3}" type="pres">
      <dgm:prSet presAssocID="{7A73A9AD-A5A5-4B48-A2CD-F5DD9A43D52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BE365C9-90F6-4784-848E-52F4A0730813}" type="pres">
      <dgm:prSet presAssocID="{FFF950C8-0EF2-4732-8288-AD11B574A2AF}" presName="parTxOnlySpace" presStyleCnt="0"/>
      <dgm:spPr/>
    </dgm:pt>
    <dgm:pt modelId="{019D655C-DA26-4126-886A-FACB5D5225E8}" type="pres">
      <dgm:prSet presAssocID="{D40E0AED-35E6-4589-9024-EF6934BF48A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3FF9D8-63DF-4870-9915-E0CE55FADAF1}" type="presOf" srcId="{878B43EB-7A74-486F-B82D-6F3C08C65259}" destId="{573C2A17-F05E-4862-BDBF-DC881E630FBA}" srcOrd="0" destOrd="0" presId="urn:microsoft.com/office/officeart/2005/8/layout/chevron1"/>
    <dgm:cxn modelId="{64257B6C-9817-498B-B8B0-58D65AE689E5}" type="presOf" srcId="{D40E0AED-35E6-4589-9024-EF6934BF48A9}" destId="{019D655C-DA26-4126-886A-FACB5D5225E8}" srcOrd="0" destOrd="0" presId="urn:microsoft.com/office/officeart/2005/8/layout/chevron1"/>
    <dgm:cxn modelId="{6DB37C0C-7BC2-4449-B360-F086A46ECD29}" srcId="{DECF9307-9145-46DA-9691-31810AFD17FB}" destId="{D40E0AED-35E6-4589-9024-EF6934BF48A9}" srcOrd="2" destOrd="0" parTransId="{E88FCD45-B6C9-4D04-9EDA-33B0E1241608}" sibTransId="{6DE587F9-ADDA-45A2-9349-11E58307E098}"/>
    <dgm:cxn modelId="{C88FFB2F-B9E2-4CA8-AA89-C35D64B21849}" srcId="{DECF9307-9145-46DA-9691-31810AFD17FB}" destId="{7A73A9AD-A5A5-4B48-A2CD-F5DD9A43D528}" srcOrd="1" destOrd="0" parTransId="{9E4B080A-4DEA-4125-B96D-6E6B94087C2E}" sibTransId="{FFF950C8-0EF2-4732-8288-AD11B574A2AF}"/>
    <dgm:cxn modelId="{C13F8BB4-7EA0-4308-9D36-5EE4ABDAEC2D}" type="presOf" srcId="{7A73A9AD-A5A5-4B48-A2CD-F5DD9A43D528}" destId="{335E65D6-A4C6-4C1D-B7A1-C08DE9D410B3}" srcOrd="0" destOrd="0" presId="urn:microsoft.com/office/officeart/2005/8/layout/chevron1"/>
    <dgm:cxn modelId="{03D0FD3C-2BDE-42C5-A49E-70DD63950F75}" type="presOf" srcId="{DECF9307-9145-46DA-9691-31810AFD17FB}" destId="{99A55A62-5C6F-4FCB-8FB7-D0C60AAFFF63}" srcOrd="0" destOrd="0" presId="urn:microsoft.com/office/officeart/2005/8/layout/chevron1"/>
    <dgm:cxn modelId="{5B967555-AB59-43D5-BE40-FC06F84DCCA8}" srcId="{DECF9307-9145-46DA-9691-31810AFD17FB}" destId="{878B43EB-7A74-486F-B82D-6F3C08C65259}" srcOrd="0" destOrd="0" parTransId="{3BC37901-AB49-42E0-AC27-F8D6989E837E}" sibTransId="{1E8BB797-BDAA-4D8E-ACA7-7110E5145B40}"/>
    <dgm:cxn modelId="{687E6DBA-9488-4297-A4D4-FF60B5AE7374}" type="presParOf" srcId="{99A55A62-5C6F-4FCB-8FB7-D0C60AAFFF63}" destId="{573C2A17-F05E-4862-BDBF-DC881E630FBA}" srcOrd="0" destOrd="0" presId="urn:microsoft.com/office/officeart/2005/8/layout/chevron1"/>
    <dgm:cxn modelId="{94C4AA08-5552-4F13-BEE1-A20F3F0BC163}" type="presParOf" srcId="{99A55A62-5C6F-4FCB-8FB7-D0C60AAFFF63}" destId="{AB9176E6-CC78-46C8-A11C-5CBE18F7613E}" srcOrd="1" destOrd="0" presId="urn:microsoft.com/office/officeart/2005/8/layout/chevron1"/>
    <dgm:cxn modelId="{59DD6D84-9C6E-4517-BD80-3E284EFCB4D8}" type="presParOf" srcId="{99A55A62-5C6F-4FCB-8FB7-D0C60AAFFF63}" destId="{335E65D6-A4C6-4C1D-B7A1-C08DE9D410B3}" srcOrd="2" destOrd="0" presId="urn:microsoft.com/office/officeart/2005/8/layout/chevron1"/>
    <dgm:cxn modelId="{BA39ED83-DDB6-427E-B622-CB93506E045B}" type="presParOf" srcId="{99A55A62-5C6F-4FCB-8FB7-D0C60AAFFF63}" destId="{DBE365C9-90F6-4784-848E-52F4A0730813}" srcOrd="3" destOrd="0" presId="urn:microsoft.com/office/officeart/2005/8/layout/chevron1"/>
    <dgm:cxn modelId="{E106EB6F-4D17-444F-9E75-3D9653A29313}" type="presParOf" srcId="{99A55A62-5C6F-4FCB-8FB7-D0C60AAFFF63}" destId="{019D655C-DA26-4126-886A-FACB5D5225E8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CF9307-9145-46DA-9691-31810AFD17FB}" type="doc">
      <dgm:prSet loTypeId="urn:microsoft.com/office/officeart/2005/8/layout/chevron1" loCatId="process" qsTypeId="urn:microsoft.com/office/officeart/2005/8/quickstyle/3d3" qsCatId="3D" csTypeId="urn:microsoft.com/office/officeart/2005/8/colors/accent1_2" csCatId="accent1" phldr="1"/>
      <dgm:spPr/>
    </dgm:pt>
    <dgm:pt modelId="{878B43EB-7A74-486F-B82D-6F3C08C65259}">
      <dgm:prSet phldrT="[Texte]" custT="1"/>
      <dgm:spPr/>
      <dgm:t>
        <a:bodyPr/>
        <a:lstStyle/>
        <a:p>
          <a:r>
            <a:rPr lang="fr-FR" sz="3200" b="1" dirty="0" smtClean="0"/>
            <a:t>Phase 1</a:t>
          </a:r>
          <a:endParaRPr lang="fr-FR" sz="3200" b="1" dirty="0"/>
        </a:p>
      </dgm:t>
    </dgm:pt>
    <dgm:pt modelId="{3BC37901-AB49-42E0-AC27-F8D6989E837E}" type="parTrans" cxnId="{5B967555-AB59-43D5-BE40-FC06F84DCCA8}">
      <dgm:prSet/>
      <dgm:spPr/>
      <dgm:t>
        <a:bodyPr/>
        <a:lstStyle/>
        <a:p>
          <a:endParaRPr lang="fr-FR"/>
        </a:p>
      </dgm:t>
    </dgm:pt>
    <dgm:pt modelId="{1E8BB797-BDAA-4D8E-ACA7-7110E5145B40}" type="sibTrans" cxnId="{5B967555-AB59-43D5-BE40-FC06F84DCCA8}">
      <dgm:prSet/>
      <dgm:spPr/>
      <dgm:t>
        <a:bodyPr/>
        <a:lstStyle/>
        <a:p>
          <a:endParaRPr lang="fr-FR"/>
        </a:p>
      </dgm:t>
    </dgm:pt>
    <dgm:pt modelId="{7A73A9AD-A5A5-4B48-A2CD-F5DD9A43D528}">
      <dgm:prSet phldrT="[Texte]" custT="1"/>
      <dgm:spPr/>
      <dgm:t>
        <a:bodyPr/>
        <a:lstStyle/>
        <a:p>
          <a:r>
            <a:rPr lang="fr-FR" sz="3200" b="1" dirty="0" smtClean="0">
              <a:solidFill>
                <a:schemeClr val="bg1">
                  <a:lumMod val="85000"/>
                </a:schemeClr>
              </a:solidFill>
            </a:rPr>
            <a:t>Phase 2</a:t>
          </a:r>
          <a:endParaRPr lang="fr-FR" sz="3200" b="1" dirty="0">
            <a:solidFill>
              <a:schemeClr val="bg1">
                <a:lumMod val="85000"/>
              </a:schemeClr>
            </a:solidFill>
          </a:endParaRPr>
        </a:p>
      </dgm:t>
    </dgm:pt>
    <dgm:pt modelId="{9E4B080A-4DEA-4125-B96D-6E6B94087C2E}" type="parTrans" cxnId="{C88FFB2F-B9E2-4CA8-AA89-C35D64B21849}">
      <dgm:prSet/>
      <dgm:spPr/>
      <dgm:t>
        <a:bodyPr/>
        <a:lstStyle/>
        <a:p>
          <a:endParaRPr lang="fr-FR"/>
        </a:p>
      </dgm:t>
    </dgm:pt>
    <dgm:pt modelId="{FFF950C8-0EF2-4732-8288-AD11B574A2AF}" type="sibTrans" cxnId="{C88FFB2F-B9E2-4CA8-AA89-C35D64B21849}">
      <dgm:prSet/>
      <dgm:spPr/>
      <dgm:t>
        <a:bodyPr/>
        <a:lstStyle/>
        <a:p>
          <a:endParaRPr lang="fr-FR"/>
        </a:p>
      </dgm:t>
    </dgm:pt>
    <dgm:pt modelId="{D40E0AED-35E6-4589-9024-EF6934BF48A9}">
      <dgm:prSet phldrT="[Texte]" custT="1"/>
      <dgm:spPr/>
      <dgm:t>
        <a:bodyPr/>
        <a:lstStyle/>
        <a:p>
          <a:r>
            <a:rPr lang="fr-FR" sz="3200" b="1" dirty="0" smtClean="0">
              <a:solidFill>
                <a:schemeClr val="bg1">
                  <a:lumMod val="85000"/>
                </a:schemeClr>
              </a:solidFill>
            </a:rPr>
            <a:t>Phase 3</a:t>
          </a:r>
          <a:endParaRPr lang="fr-FR" sz="3200" b="1" dirty="0">
            <a:solidFill>
              <a:schemeClr val="bg1">
                <a:lumMod val="85000"/>
              </a:schemeClr>
            </a:solidFill>
          </a:endParaRPr>
        </a:p>
      </dgm:t>
    </dgm:pt>
    <dgm:pt modelId="{E88FCD45-B6C9-4D04-9EDA-33B0E1241608}" type="parTrans" cxnId="{6DB37C0C-7BC2-4449-B360-F086A46ECD29}">
      <dgm:prSet/>
      <dgm:spPr/>
      <dgm:t>
        <a:bodyPr/>
        <a:lstStyle/>
        <a:p>
          <a:endParaRPr lang="fr-FR"/>
        </a:p>
      </dgm:t>
    </dgm:pt>
    <dgm:pt modelId="{6DE587F9-ADDA-45A2-9349-11E58307E098}" type="sibTrans" cxnId="{6DB37C0C-7BC2-4449-B360-F086A46ECD29}">
      <dgm:prSet/>
      <dgm:spPr/>
      <dgm:t>
        <a:bodyPr/>
        <a:lstStyle/>
        <a:p>
          <a:endParaRPr lang="fr-FR"/>
        </a:p>
      </dgm:t>
    </dgm:pt>
    <dgm:pt modelId="{99A55A62-5C6F-4FCB-8FB7-D0C60AAFFF63}" type="pres">
      <dgm:prSet presAssocID="{DECF9307-9145-46DA-9691-31810AFD17FB}" presName="Name0" presStyleCnt="0">
        <dgm:presLayoutVars>
          <dgm:dir/>
          <dgm:animLvl val="lvl"/>
          <dgm:resizeHandles val="exact"/>
        </dgm:presLayoutVars>
      </dgm:prSet>
      <dgm:spPr/>
    </dgm:pt>
    <dgm:pt modelId="{573C2A17-F05E-4862-BDBF-DC881E630FBA}" type="pres">
      <dgm:prSet presAssocID="{878B43EB-7A74-486F-B82D-6F3C08C65259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B9176E6-CC78-46C8-A11C-5CBE18F7613E}" type="pres">
      <dgm:prSet presAssocID="{1E8BB797-BDAA-4D8E-ACA7-7110E5145B40}" presName="parTxOnlySpace" presStyleCnt="0"/>
      <dgm:spPr/>
    </dgm:pt>
    <dgm:pt modelId="{335E65D6-A4C6-4C1D-B7A1-C08DE9D410B3}" type="pres">
      <dgm:prSet presAssocID="{7A73A9AD-A5A5-4B48-A2CD-F5DD9A43D52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BE365C9-90F6-4784-848E-52F4A0730813}" type="pres">
      <dgm:prSet presAssocID="{FFF950C8-0EF2-4732-8288-AD11B574A2AF}" presName="parTxOnlySpace" presStyleCnt="0"/>
      <dgm:spPr/>
    </dgm:pt>
    <dgm:pt modelId="{019D655C-DA26-4126-886A-FACB5D5225E8}" type="pres">
      <dgm:prSet presAssocID="{D40E0AED-35E6-4589-9024-EF6934BF48A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3FF9D8-63DF-4870-9915-E0CE55FADAF1}" type="presOf" srcId="{878B43EB-7A74-486F-B82D-6F3C08C65259}" destId="{573C2A17-F05E-4862-BDBF-DC881E630FBA}" srcOrd="0" destOrd="0" presId="urn:microsoft.com/office/officeart/2005/8/layout/chevron1"/>
    <dgm:cxn modelId="{64257B6C-9817-498B-B8B0-58D65AE689E5}" type="presOf" srcId="{D40E0AED-35E6-4589-9024-EF6934BF48A9}" destId="{019D655C-DA26-4126-886A-FACB5D5225E8}" srcOrd="0" destOrd="0" presId="urn:microsoft.com/office/officeart/2005/8/layout/chevron1"/>
    <dgm:cxn modelId="{6DB37C0C-7BC2-4449-B360-F086A46ECD29}" srcId="{DECF9307-9145-46DA-9691-31810AFD17FB}" destId="{D40E0AED-35E6-4589-9024-EF6934BF48A9}" srcOrd="2" destOrd="0" parTransId="{E88FCD45-B6C9-4D04-9EDA-33B0E1241608}" sibTransId="{6DE587F9-ADDA-45A2-9349-11E58307E098}"/>
    <dgm:cxn modelId="{C88FFB2F-B9E2-4CA8-AA89-C35D64B21849}" srcId="{DECF9307-9145-46DA-9691-31810AFD17FB}" destId="{7A73A9AD-A5A5-4B48-A2CD-F5DD9A43D528}" srcOrd="1" destOrd="0" parTransId="{9E4B080A-4DEA-4125-B96D-6E6B94087C2E}" sibTransId="{FFF950C8-0EF2-4732-8288-AD11B574A2AF}"/>
    <dgm:cxn modelId="{C13F8BB4-7EA0-4308-9D36-5EE4ABDAEC2D}" type="presOf" srcId="{7A73A9AD-A5A5-4B48-A2CD-F5DD9A43D528}" destId="{335E65D6-A4C6-4C1D-B7A1-C08DE9D410B3}" srcOrd="0" destOrd="0" presId="urn:microsoft.com/office/officeart/2005/8/layout/chevron1"/>
    <dgm:cxn modelId="{03D0FD3C-2BDE-42C5-A49E-70DD63950F75}" type="presOf" srcId="{DECF9307-9145-46DA-9691-31810AFD17FB}" destId="{99A55A62-5C6F-4FCB-8FB7-D0C60AAFFF63}" srcOrd="0" destOrd="0" presId="urn:microsoft.com/office/officeart/2005/8/layout/chevron1"/>
    <dgm:cxn modelId="{5B967555-AB59-43D5-BE40-FC06F84DCCA8}" srcId="{DECF9307-9145-46DA-9691-31810AFD17FB}" destId="{878B43EB-7A74-486F-B82D-6F3C08C65259}" srcOrd="0" destOrd="0" parTransId="{3BC37901-AB49-42E0-AC27-F8D6989E837E}" sibTransId="{1E8BB797-BDAA-4D8E-ACA7-7110E5145B40}"/>
    <dgm:cxn modelId="{687E6DBA-9488-4297-A4D4-FF60B5AE7374}" type="presParOf" srcId="{99A55A62-5C6F-4FCB-8FB7-D0C60AAFFF63}" destId="{573C2A17-F05E-4862-BDBF-DC881E630FBA}" srcOrd="0" destOrd="0" presId="urn:microsoft.com/office/officeart/2005/8/layout/chevron1"/>
    <dgm:cxn modelId="{94C4AA08-5552-4F13-BEE1-A20F3F0BC163}" type="presParOf" srcId="{99A55A62-5C6F-4FCB-8FB7-D0C60AAFFF63}" destId="{AB9176E6-CC78-46C8-A11C-5CBE18F7613E}" srcOrd="1" destOrd="0" presId="urn:microsoft.com/office/officeart/2005/8/layout/chevron1"/>
    <dgm:cxn modelId="{59DD6D84-9C6E-4517-BD80-3E284EFCB4D8}" type="presParOf" srcId="{99A55A62-5C6F-4FCB-8FB7-D0C60AAFFF63}" destId="{335E65D6-A4C6-4C1D-B7A1-C08DE9D410B3}" srcOrd="2" destOrd="0" presId="urn:microsoft.com/office/officeart/2005/8/layout/chevron1"/>
    <dgm:cxn modelId="{BA39ED83-DDB6-427E-B622-CB93506E045B}" type="presParOf" srcId="{99A55A62-5C6F-4FCB-8FB7-D0C60AAFFF63}" destId="{DBE365C9-90F6-4784-848E-52F4A0730813}" srcOrd="3" destOrd="0" presId="urn:microsoft.com/office/officeart/2005/8/layout/chevron1"/>
    <dgm:cxn modelId="{E106EB6F-4D17-444F-9E75-3D9653A29313}" type="presParOf" srcId="{99A55A62-5C6F-4FCB-8FB7-D0C60AAFFF63}" destId="{019D655C-DA26-4126-886A-FACB5D5225E8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ECF9307-9145-46DA-9691-31810AFD17FB}" type="doc">
      <dgm:prSet loTypeId="urn:microsoft.com/office/officeart/2005/8/layout/chevron1" loCatId="process" qsTypeId="urn:microsoft.com/office/officeart/2005/8/quickstyle/3d3" qsCatId="3D" csTypeId="urn:microsoft.com/office/officeart/2005/8/colors/accent1_2" csCatId="accent1" phldr="1"/>
      <dgm:spPr/>
    </dgm:pt>
    <dgm:pt modelId="{878B43EB-7A74-486F-B82D-6F3C08C65259}">
      <dgm:prSet phldrT="[Texte]" custT="1"/>
      <dgm:spPr/>
      <dgm:t>
        <a:bodyPr/>
        <a:lstStyle/>
        <a:p>
          <a:r>
            <a:rPr lang="fr-FR" sz="3200" b="1" dirty="0" smtClean="0">
              <a:solidFill>
                <a:schemeClr val="bg1">
                  <a:lumMod val="85000"/>
                </a:schemeClr>
              </a:solidFill>
            </a:rPr>
            <a:t>Phase 1</a:t>
          </a:r>
          <a:endParaRPr lang="fr-FR" sz="3200" b="1" dirty="0">
            <a:solidFill>
              <a:schemeClr val="bg1">
                <a:lumMod val="85000"/>
              </a:schemeClr>
            </a:solidFill>
          </a:endParaRPr>
        </a:p>
      </dgm:t>
    </dgm:pt>
    <dgm:pt modelId="{3BC37901-AB49-42E0-AC27-F8D6989E837E}" type="parTrans" cxnId="{5B967555-AB59-43D5-BE40-FC06F84DCCA8}">
      <dgm:prSet/>
      <dgm:spPr/>
      <dgm:t>
        <a:bodyPr/>
        <a:lstStyle/>
        <a:p>
          <a:endParaRPr lang="fr-FR"/>
        </a:p>
      </dgm:t>
    </dgm:pt>
    <dgm:pt modelId="{1E8BB797-BDAA-4D8E-ACA7-7110E5145B40}" type="sibTrans" cxnId="{5B967555-AB59-43D5-BE40-FC06F84DCCA8}">
      <dgm:prSet/>
      <dgm:spPr/>
      <dgm:t>
        <a:bodyPr/>
        <a:lstStyle/>
        <a:p>
          <a:endParaRPr lang="fr-FR"/>
        </a:p>
      </dgm:t>
    </dgm:pt>
    <dgm:pt modelId="{7A73A9AD-A5A5-4B48-A2CD-F5DD9A43D528}">
      <dgm:prSet phldrT="[Texte]" custT="1"/>
      <dgm:spPr/>
      <dgm:t>
        <a:bodyPr/>
        <a:lstStyle/>
        <a:p>
          <a:r>
            <a:rPr lang="fr-FR" sz="3200" b="1" dirty="0" smtClean="0">
              <a:solidFill>
                <a:schemeClr val="bg1"/>
              </a:solidFill>
            </a:rPr>
            <a:t>Phase 2</a:t>
          </a:r>
          <a:endParaRPr lang="fr-FR" sz="3200" b="1" dirty="0">
            <a:solidFill>
              <a:schemeClr val="bg1"/>
            </a:solidFill>
          </a:endParaRPr>
        </a:p>
      </dgm:t>
    </dgm:pt>
    <dgm:pt modelId="{9E4B080A-4DEA-4125-B96D-6E6B94087C2E}" type="parTrans" cxnId="{C88FFB2F-B9E2-4CA8-AA89-C35D64B21849}">
      <dgm:prSet/>
      <dgm:spPr/>
      <dgm:t>
        <a:bodyPr/>
        <a:lstStyle/>
        <a:p>
          <a:endParaRPr lang="fr-FR"/>
        </a:p>
      </dgm:t>
    </dgm:pt>
    <dgm:pt modelId="{FFF950C8-0EF2-4732-8288-AD11B574A2AF}" type="sibTrans" cxnId="{C88FFB2F-B9E2-4CA8-AA89-C35D64B21849}">
      <dgm:prSet/>
      <dgm:spPr/>
      <dgm:t>
        <a:bodyPr/>
        <a:lstStyle/>
        <a:p>
          <a:endParaRPr lang="fr-FR"/>
        </a:p>
      </dgm:t>
    </dgm:pt>
    <dgm:pt modelId="{D40E0AED-35E6-4589-9024-EF6934BF48A9}">
      <dgm:prSet phldrT="[Texte]" custT="1"/>
      <dgm:spPr/>
      <dgm:t>
        <a:bodyPr/>
        <a:lstStyle/>
        <a:p>
          <a:r>
            <a:rPr lang="fr-FR" sz="3200" b="1" dirty="0" smtClean="0">
              <a:solidFill>
                <a:schemeClr val="bg1">
                  <a:lumMod val="85000"/>
                </a:schemeClr>
              </a:solidFill>
            </a:rPr>
            <a:t>Phase 3</a:t>
          </a:r>
          <a:endParaRPr lang="fr-FR" sz="3200" b="1" dirty="0">
            <a:solidFill>
              <a:schemeClr val="bg1">
                <a:lumMod val="85000"/>
              </a:schemeClr>
            </a:solidFill>
          </a:endParaRPr>
        </a:p>
      </dgm:t>
    </dgm:pt>
    <dgm:pt modelId="{E88FCD45-B6C9-4D04-9EDA-33B0E1241608}" type="parTrans" cxnId="{6DB37C0C-7BC2-4449-B360-F086A46ECD29}">
      <dgm:prSet/>
      <dgm:spPr/>
      <dgm:t>
        <a:bodyPr/>
        <a:lstStyle/>
        <a:p>
          <a:endParaRPr lang="fr-FR"/>
        </a:p>
      </dgm:t>
    </dgm:pt>
    <dgm:pt modelId="{6DE587F9-ADDA-45A2-9349-11E58307E098}" type="sibTrans" cxnId="{6DB37C0C-7BC2-4449-B360-F086A46ECD29}">
      <dgm:prSet/>
      <dgm:spPr/>
      <dgm:t>
        <a:bodyPr/>
        <a:lstStyle/>
        <a:p>
          <a:endParaRPr lang="fr-FR"/>
        </a:p>
      </dgm:t>
    </dgm:pt>
    <dgm:pt modelId="{99A55A62-5C6F-4FCB-8FB7-D0C60AAFFF63}" type="pres">
      <dgm:prSet presAssocID="{DECF9307-9145-46DA-9691-31810AFD17FB}" presName="Name0" presStyleCnt="0">
        <dgm:presLayoutVars>
          <dgm:dir/>
          <dgm:animLvl val="lvl"/>
          <dgm:resizeHandles val="exact"/>
        </dgm:presLayoutVars>
      </dgm:prSet>
      <dgm:spPr/>
    </dgm:pt>
    <dgm:pt modelId="{573C2A17-F05E-4862-BDBF-DC881E630FBA}" type="pres">
      <dgm:prSet presAssocID="{878B43EB-7A74-486F-B82D-6F3C08C65259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B9176E6-CC78-46C8-A11C-5CBE18F7613E}" type="pres">
      <dgm:prSet presAssocID="{1E8BB797-BDAA-4D8E-ACA7-7110E5145B40}" presName="parTxOnlySpace" presStyleCnt="0"/>
      <dgm:spPr/>
    </dgm:pt>
    <dgm:pt modelId="{335E65D6-A4C6-4C1D-B7A1-C08DE9D410B3}" type="pres">
      <dgm:prSet presAssocID="{7A73A9AD-A5A5-4B48-A2CD-F5DD9A43D52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BE365C9-90F6-4784-848E-52F4A0730813}" type="pres">
      <dgm:prSet presAssocID="{FFF950C8-0EF2-4732-8288-AD11B574A2AF}" presName="parTxOnlySpace" presStyleCnt="0"/>
      <dgm:spPr/>
    </dgm:pt>
    <dgm:pt modelId="{019D655C-DA26-4126-886A-FACB5D5225E8}" type="pres">
      <dgm:prSet presAssocID="{D40E0AED-35E6-4589-9024-EF6934BF48A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3FF9D8-63DF-4870-9915-E0CE55FADAF1}" type="presOf" srcId="{878B43EB-7A74-486F-B82D-6F3C08C65259}" destId="{573C2A17-F05E-4862-BDBF-DC881E630FBA}" srcOrd="0" destOrd="0" presId="urn:microsoft.com/office/officeart/2005/8/layout/chevron1"/>
    <dgm:cxn modelId="{64257B6C-9817-498B-B8B0-58D65AE689E5}" type="presOf" srcId="{D40E0AED-35E6-4589-9024-EF6934BF48A9}" destId="{019D655C-DA26-4126-886A-FACB5D5225E8}" srcOrd="0" destOrd="0" presId="urn:microsoft.com/office/officeart/2005/8/layout/chevron1"/>
    <dgm:cxn modelId="{6DB37C0C-7BC2-4449-B360-F086A46ECD29}" srcId="{DECF9307-9145-46DA-9691-31810AFD17FB}" destId="{D40E0AED-35E6-4589-9024-EF6934BF48A9}" srcOrd="2" destOrd="0" parTransId="{E88FCD45-B6C9-4D04-9EDA-33B0E1241608}" sibTransId="{6DE587F9-ADDA-45A2-9349-11E58307E098}"/>
    <dgm:cxn modelId="{C88FFB2F-B9E2-4CA8-AA89-C35D64B21849}" srcId="{DECF9307-9145-46DA-9691-31810AFD17FB}" destId="{7A73A9AD-A5A5-4B48-A2CD-F5DD9A43D528}" srcOrd="1" destOrd="0" parTransId="{9E4B080A-4DEA-4125-B96D-6E6B94087C2E}" sibTransId="{FFF950C8-0EF2-4732-8288-AD11B574A2AF}"/>
    <dgm:cxn modelId="{C13F8BB4-7EA0-4308-9D36-5EE4ABDAEC2D}" type="presOf" srcId="{7A73A9AD-A5A5-4B48-A2CD-F5DD9A43D528}" destId="{335E65D6-A4C6-4C1D-B7A1-C08DE9D410B3}" srcOrd="0" destOrd="0" presId="urn:microsoft.com/office/officeart/2005/8/layout/chevron1"/>
    <dgm:cxn modelId="{03D0FD3C-2BDE-42C5-A49E-70DD63950F75}" type="presOf" srcId="{DECF9307-9145-46DA-9691-31810AFD17FB}" destId="{99A55A62-5C6F-4FCB-8FB7-D0C60AAFFF63}" srcOrd="0" destOrd="0" presId="urn:microsoft.com/office/officeart/2005/8/layout/chevron1"/>
    <dgm:cxn modelId="{5B967555-AB59-43D5-BE40-FC06F84DCCA8}" srcId="{DECF9307-9145-46DA-9691-31810AFD17FB}" destId="{878B43EB-7A74-486F-B82D-6F3C08C65259}" srcOrd="0" destOrd="0" parTransId="{3BC37901-AB49-42E0-AC27-F8D6989E837E}" sibTransId="{1E8BB797-BDAA-4D8E-ACA7-7110E5145B40}"/>
    <dgm:cxn modelId="{687E6DBA-9488-4297-A4D4-FF60B5AE7374}" type="presParOf" srcId="{99A55A62-5C6F-4FCB-8FB7-D0C60AAFFF63}" destId="{573C2A17-F05E-4862-BDBF-DC881E630FBA}" srcOrd="0" destOrd="0" presId="urn:microsoft.com/office/officeart/2005/8/layout/chevron1"/>
    <dgm:cxn modelId="{94C4AA08-5552-4F13-BEE1-A20F3F0BC163}" type="presParOf" srcId="{99A55A62-5C6F-4FCB-8FB7-D0C60AAFFF63}" destId="{AB9176E6-CC78-46C8-A11C-5CBE18F7613E}" srcOrd="1" destOrd="0" presId="urn:microsoft.com/office/officeart/2005/8/layout/chevron1"/>
    <dgm:cxn modelId="{59DD6D84-9C6E-4517-BD80-3E284EFCB4D8}" type="presParOf" srcId="{99A55A62-5C6F-4FCB-8FB7-D0C60AAFFF63}" destId="{335E65D6-A4C6-4C1D-B7A1-C08DE9D410B3}" srcOrd="2" destOrd="0" presId="urn:microsoft.com/office/officeart/2005/8/layout/chevron1"/>
    <dgm:cxn modelId="{BA39ED83-DDB6-427E-B622-CB93506E045B}" type="presParOf" srcId="{99A55A62-5C6F-4FCB-8FB7-D0C60AAFFF63}" destId="{DBE365C9-90F6-4784-848E-52F4A0730813}" srcOrd="3" destOrd="0" presId="urn:microsoft.com/office/officeart/2005/8/layout/chevron1"/>
    <dgm:cxn modelId="{E106EB6F-4D17-444F-9E75-3D9653A29313}" type="presParOf" srcId="{99A55A62-5C6F-4FCB-8FB7-D0C60AAFFF63}" destId="{019D655C-DA26-4126-886A-FACB5D5225E8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ECF9307-9145-46DA-9691-31810AFD17FB}" type="doc">
      <dgm:prSet loTypeId="urn:microsoft.com/office/officeart/2005/8/layout/chevron1" loCatId="process" qsTypeId="urn:microsoft.com/office/officeart/2005/8/quickstyle/3d3" qsCatId="3D" csTypeId="urn:microsoft.com/office/officeart/2005/8/colors/accent1_2" csCatId="accent1" phldr="1"/>
      <dgm:spPr/>
    </dgm:pt>
    <dgm:pt modelId="{878B43EB-7A74-486F-B82D-6F3C08C65259}">
      <dgm:prSet phldrT="[Texte]" custT="1"/>
      <dgm:spPr/>
      <dgm:t>
        <a:bodyPr/>
        <a:lstStyle/>
        <a:p>
          <a:r>
            <a:rPr lang="fr-FR" sz="3200" b="1" dirty="0" smtClean="0">
              <a:solidFill>
                <a:schemeClr val="bg1">
                  <a:lumMod val="85000"/>
                </a:schemeClr>
              </a:solidFill>
            </a:rPr>
            <a:t>Phase 1</a:t>
          </a:r>
          <a:endParaRPr lang="fr-FR" sz="3200" b="1" dirty="0">
            <a:solidFill>
              <a:schemeClr val="bg1">
                <a:lumMod val="85000"/>
              </a:schemeClr>
            </a:solidFill>
          </a:endParaRPr>
        </a:p>
      </dgm:t>
    </dgm:pt>
    <dgm:pt modelId="{3BC37901-AB49-42E0-AC27-F8D6989E837E}" type="parTrans" cxnId="{5B967555-AB59-43D5-BE40-FC06F84DCCA8}">
      <dgm:prSet/>
      <dgm:spPr/>
      <dgm:t>
        <a:bodyPr/>
        <a:lstStyle/>
        <a:p>
          <a:endParaRPr lang="fr-FR"/>
        </a:p>
      </dgm:t>
    </dgm:pt>
    <dgm:pt modelId="{1E8BB797-BDAA-4D8E-ACA7-7110E5145B40}" type="sibTrans" cxnId="{5B967555-AB59-43D5-BE40-FC06F84DCCA8}">
      <dgm:prSet/>
      <dgm:spPr/>
      <dgm:t>
        <a:bodyPr/>
        <a:lstStyle/>
        <a:p>
          <a:endParaRPr lang="fr-FR"/>
        </a:p>
      </dgm:t>
    </dgm:pt>
    <dgm:pt modelId="{7A73A9AD-A5A5-4B48-A2CD-F5DD9A43D528}">
      <dgm:prSet phldrT="[Texte]" custT="1"/>
      <dgm:spPr/>
      <dgm:t>
        <a:bodyPr/>
        <a:lstStyle/>
        <a:p>
          <a:r>
            <a:rPr lang="fr-FR" sz="3200" b="1" dirty="0" smtClean="0">
              <a:solidFill>
                <a:schemeClr val="bg1">
                  <a:lumMod val="85000"/>
                </a:schemeClr>
              </a:solidFill>
            </a:rPr>
            <a:t>Phase 2</a:t>
          </a:r>
          <a:endParaRPr lang="fr-FR" sz="3200" b="1" dirty="0">
            <a:solidFill>
              <a:schemeClr val="bg1">
                <a:lumMod val="85000"/>
              </a:schemeClr>
            </a:solidFill>
          </a:endParaRPr>
        </a:p>
      </dgm:t>
    </dgm:pt>
    <dgm:pt modelId="{9E4B080A-4DEA-4125-B96D-6E6B94087C2E}" type="parTrans" cxnId="{C88FFB2F-B9E2-4CA8-AA89-C35D64B21849}">
      <dgm:prSet/>
      <dgm:spPr/>
      <dgm:t>
        <a:bodyPr/>
        <a:lstStyle/>
        <a:p>
          <a:endParaRPr lang="fr-FR"/>
        </a:p>
      </dgm:t>
    </dgm:pt>
    <dgm:pt modelId="{FFF950C8-0EF2-4732-8288-AD11B574A2AF}" type="sibTrans" cxnId="{C88FFB2F-B9E2-4CA8-AA89-C35D64B21849}">
      <dgm:prSet/>
      <dgm:spPr/>
      <dgm:t>
        <a:bodyPr/>
        <a:lstStyle/>
        <a:p>
          <a:endParaRPr lang="fr-FR"/>
        </a:p>
      </dgm:t>
    </dgm:pt>
    <dgm:pt modelId="{D40E0AED-35E6-4589-9024-EF6934BF48A9}">
      <dgm:prSet phldrT="[Texte]" custT="1"/>
      <dgm:spPr/>
      <dgm:t>
        <a:bodyPr/>
        <a:lstStyle/>
        <a:p>
          <a:r>
            <a:rPr lang="fr-FR" sz="3200" b="1" dirty="0" smtClean="0">
              <a:solidFill>
                <a:schemeClr val="bg1"/>
              </a:solidFill>
            </a:rPr>
            <a:t>Phase 3</a:t>
          </a:r>
          <a:endParaRPr lang="fr-FR" sz="3200" b="1" dirty="0">
            <a:solidFill>
              <a:schemeClr val="bg1"/>
            </a:solidFill>
          </a:endParaRPr>
        </a:p>
      </dgm:t>
    </dgm:pt>
    <dgm:pt modelId="{E88FCD45-B6C9-4D04-9EDA-33B0E1241608}" type="parTrans" cxnId="{6DB37C0C-7BC2-4449-B360-F086A46ECD29}">
      <dgm:prSet/>
      <dgm:spPr/>
      <dgm:t>
        <a:bodyPr/>
        <a:lstStyle/>
        <a:p>
          <a:endParaRPr lang="fr-FR"/>
        </a:p>
      </dgm:t>
    </dgm:pt>
    <dgm:pt modelId="{6DE587F9-ADDA-45A2-9349-11E58307E098}" type="sibTrans" cxnId="{6DB37C0C-7BC2-4449-B360-F086A46ECD29}">
      <dgm:prSet/>
      <dgm:spPr/>
      <dgm:t>
        <a:bodyPr/>
        <a:lstStyle/>
        <a:p>
          <a:endParaRPr lang="fr-FR"/>
        </a:p>
      </dgm:t>
    </dgm:pt>
    <dgm:pt modelId="{99A55A62-5C6F-4FCB-8FB7-D0C60AAFFF63}" type="pres">
      <dgm:prSet presAssocID="{DECF9307-9145-46DA-9691-31810AFD17FB}" presName="Name0" presStyleCnt="0">
        <dgm:presLayoutVars>
          <dgm:dir/>
          <dgm:animLvl val="lvl"/>
          <dgm:resizeHandles val="exact"/>
        </dgm:presLayoutVars>
      </dgm:prSet>
      <dgm:spPr/>
    </dgm:pt>
    <dgm:pt modelId="{573C2A17-F05E-4862-BDBF-DC881E630FBA}" type="pres">
      <dgm:prSet presAssocID="{878B43EB-7A74-486F-B82D-6F3C08C65259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B9176E6-CC78-46C8-A11C-5CBE18F7613E}" type="pres">
      <dgm:prSet presAssocID="{1E8BB797-BDAA-4D8E-ACA7-7110E5145B40}" presName="parTxOnlySpace" presStyleCnt="0"/>
      <dgm:spPr/>
    </dgm:pt>
    <dgm:pt modelId="{335E65D6-A4C6-4C1D-B7A1-C08DE9D410B3}" type="pres">
      <dgm:prSet presAssocID="{7A73A9AD-A5A5-4B48-A2CD-F5DD9A43D52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BE365C9-90F6-4784-848E-52F4A0730813}" type="pres">
      <dgm:prSet presAssocID="{FFF950C8-0EF2-4732-8288-AD11B574A2AF}" presName="parTxOnlySpace" presStyleCnt="0"/>
      <dgm:spPr/>
    </dgm:pt>
    <dgm:pt modelId="{019D655C-DA26-4126-886A-FACB5D5225E8}" type="pres">
      <dgm:prSet presAssocID="{D40E0AED-35E6-4589-9024-EF6934BF48A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3FF9D8-63DF-4870-9915-E0CE55FADAF1}" type="presOf" srcId="{878B43EB-7A74-486F-B82D-6F3C08C65259}" destId="{573C2A17-F05E-4862-BDBF-DC881E630FBA}" srcOrd="0" destOrd="0" presId="urn:microsoft.com/office/officeart/2005/8/layout/chevron1"/>
    <dgm:cxn modelId="{64257B6C-9817-498B-B8B0-58D65AE689E5}" type="presOf" srcId="{D40E0AED-35E6-4589-9024-EF6934BF48A9}" destId="{019D655C-DA26-4126-886A-FACB5D5225E8}" srcOrd="0" destOrd="0" presId="urn:microsoft.com/office/officeart/2005/8/layout/chevron1"/>
    <dgm:cxn modelId="{6DB37C0C-7BC2-4449-B360-F086A46ECD29}" srcId="{DECF9307-9145-46DA-9691-31810AFD17FB}" destId="{D40E0AED-35E6-4589-9024-EF6934BF48A9}" srcOrd="2" destOrd="0" parTransId="{E88FCD45-B6C9-4D04-9EDA-33B0E1241608}" sibTransId="{6DE587F9-ADDA-45A2-9349-11E58307E098}"/>
    <dgm:cxn modelId="{C88FFB2F-B9E2-4CA8-AA89-C35D64B21849}" srcId="{DECF9307-9145-46DA-9691-31810AFD17FB}" destId="{7A73A9AD-A5A5-4B48-A2CD-F5DD9A43D528}" srcOrd="1" destOrd="0" parTransId="{9E4B080A-4DEA-4125-B96D-6E6B94087C2E}" sibTransId="{FFF950C8-0EF2-4732-8288-AD11B574A2AF}"/>
    <dgm:cxn modelId="{C13F8BB4-7EA0-4308-9D36-5EE4ABDAEC2D}" type="presOf" srcId="{7A73A9AD-A5A5-4B48-A2CD-F5DD9A43D528}" destId="{335E65D6-A4C6-4C1D-B7A1-C08DE9D410B3}" srcOrd="0" destOrd="0" presId="urn:microsoft.com/office/officeart/2005/8/layout/chevron1"/>
    <dgm:cxn modelId="{03D0FD3C-2BDE-42C5-A49E-70DD63950F75}" type="presOf" srcId="{DECF9307-9145-46DA-9691-31810AFD17FB}" destId="{99A55A62-5C6F-4FCB-8FB7-D0C60AAFFF63}" srcOrd="0" destOrd="0" presId="urn:microsoft.com/office/officeart/2005/8/layout/chevron1"/>
    <dgm:cxn modelId="{5B967555-AB59-43D5-BE40-FC06F84DCCA8}" srcId="{DECF9307-9145-46DA-9691-31810AFD17FB}" destId="{878B43EB-7A74-486F-B82D-6F3C08C65259}" srcOrd="0" destOrd="0" parTransId="{3BC37901-AB49-42E0-AC27-F8D6989E837E}" sibTransId="{1E8BB797-BDAA-4D8E-ACA7-7110E5145B40}"/>
    <dgm:cxn modelId="{687E6DBA-9488-4297-A4D4-FF60B5AE7374}" type="presParOf" srcId="{99A55A62-5C6F-4FCB-8FB7-D0C60AAFFF63}" destId="{573C2A17-F05E-4862-BDBF-DC881E630FBA}" srcOrd="0" destOrd="0" presId="urn:microsoft.com/office/officeart/2005/8/layout/chevron1"/>
    <dgm:cxn modelId="{94C4AA08-5552-4F13-BEE1-A20F3F0BC163}" type="presParOf" srcId="{99A55A62-5C6F-4FCB-8FB7-D0C60AAFFF63}" destId="{AB9176E6-CC78-46C8-A11C-5CBE18F7613E}" srcOrd="1" destOrd="0" presId="urn:microsoft.com/office/officeart/2005/8/layout/chevron1"/>
    <dgm:cxn modelId="{59DD6D84-9C6E-4517-BD80-3E284EFCB4D8}" type="presParOf" srcId="{99A55A62-5C6F-4FCB-8FB7-D0C60AAFFF63}" destId="{335E65D6-A4C6-4C1D-B7A1-C08DE9D410B3}" srcOrd="2" destOrd="0" presId="urn:microsoft.com/office/officeart/2005/8/layout/chevron1"/>
    <dgm:cxn modelId="{BA39ED83-DDB6-427E-B622-CB93506E045B}" type="presParOf" srcId="{99A55A62-5C6F-4FCB-8FB7-D0C60AAFFF63}" destId="{DBE365C9-90F6-4784-848E-52F4A0730813}" srcOrd="3" destOrd="0" presId="urn:microsoft.com/office/officeart/2005/8/layout/chevron1"/>
    <dgm:cxn modelId="{E106EB6F-4D17-444F-9E75-3D9653A29313}" type="presParOf" srcId="{99A55A62-5C6F-4FCB-8FB7-D0C60AAFFF63}" destId="{019D655C-DA26-4126-886A-FACB5D5225E8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3C2A17-F05E-4862-BDBF-DC881E630FBA}">
      <dsp:nvSpPr>
        <dsp:cNvPr id="0" name=""/>
        <dsp:cNvSpPr/>
      </dsp:nvSpPr>
      <dsp:spPr>
        <a:xfrm>
          <a:off x="2946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/>
            <a:t>Phase 1</a:t>
          </a:r>
          <a:endParaRPr lang="fr-FR" sz="3200" b="1" kern="1200" dirty="0"/>
        </a:p>
      </dsp:txBody>
      <dsp:txXfrm>
        <a:off x="322986" y="0"/>
        <a:ext cx="2950100" cy="640080"/>
      </dsp:txXfrm>
    </dsp:sp>
    <dsp:sp modelId="{335E65D6-A4C6-4C1D-B7A1-C08DE9D410B3}">
      <dsp:nvSpPr>
        <dsp:cNvPr id="0" name=""/>
        <dsp:cNvSpPr/>
      </dsp:nvSpPr>
      <dsp:spPr>
        <a:xfrm>
          <a:off x="3234109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/>
            <a:t>Phase 2</a:t>
          </a:r>
          <a:endParaRPr lang="fr-FR" sz="3200" b="1" kern="1200" dirty="0"/>
        </a:p>
      </dsp:txBody>
      <dsp:txXfrm>
        <a:off x="3554149" y="0"/>
        <a:ext cx="2950100" cy="640080"/>
      </dsp:txXfrm>
    </dsp:sp>
    <dsp:sp modelId="{019D655C-DA26-4126-886A-FACB5D5225E8}">
      <dsp:nvSpPr>
        <dsp:cNvPr id="0" name=""/>
        <dsp:cNvSpPr/>
      </dsp:nvSpPr>
      <dsp:spPr>
        <a:xfrm>
          <a:off x="6465272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/>
            <a:t>Phase 3</a:t>
          </a:r>
          <a:endParaRPr lang="fr-FR" sz="3200" b="1" kern="1200" dirty="0"/>
        </a:p>
      </dsp:txBody>
      <dsp:txXfrm>
        <a:off x="6785312" y="0"/>
        <a:ext cx="2950100" cy="6400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3C2A17-F05E-4862-BDBF-DC881E630FBA}">
      <dsp:nvSpPr>
        <dsp:cNvPr id="0" name=""/>
        <dsp:cNvSpPr/>
      </dsp:nvSpPr>
      <dsp:spPr>
        <a:xfrm>
          <a:off x="2946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/>
            <a:t>Phase 1</a:t>
          </a:r>
          <a:endParaRPr lang="fr-FR" sz="3200" b="1" kern="1200" dirty="0"/>
        </a:p>
      </dsp:txBody>
      <dsp:txXfrm>
        <a:off x="322986" y="0"/>
        <a:ext cx="2950100" cy="640080"/>
      </dsp:txXfrm>
    </dsp:sp>
    <dsp:sp modelId="{335E65D6-A4C6-4C1D-B7A1-C08DE9D410B3}">
      <dsp:nvSpPr>
        <dsp:cNvPr id="0" name=""/>
        <dsp:cNvSpPr/>
      </dsp:nvSpPr>
      <dsp:spPr>
        <a:xfrm>
          <a:off x="3234109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>
              <a:solidFill>
                <a:schemeClr val="bg1">
                  <a:lumMod val="85000"/>
                </a:schemeClr>
              </a:solidFill>
            </a:rPr>
            <a:t>Phase 2</a:t>
          </a:r>
          <a:endParaRPr lang="fr-FR" sz="3200" b="1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3554149" y="0"/>
        <a:ext cx="2950100" cy="640080"/>
      </dsp:txXfrm>
    </dsp:sp>
    <dsp:sp modelId="{019D655C-DA26-4126-886A-FACB5D5225E8}">
      <dsp:nvSpPr>
        <dsp:cNvPr id="0" name=""/>
        <dsp:cNvSpPr/>
      </dsp:nvSpPr>
      <dsp:spPr>
        <a:xfrm>
          <a:off x="6465272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>
              <a:solidFill>
                <a:schemeClr val="bg1">
                  <a:lumMod val="85000"/>
                </a:schemeClr>
              </a:solidFill>
            </a:rPr>
            <a:t>Phase 3</a:t>
          </a:r>
          <a:endParaRPr lang="fr-FR" sz="3200" b="1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6785312" y="0"/>
        <a:ext cx="2950100" cy="6400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3C2A17-F05E-4862-BDBF-DC881E630FBA}">
      <dsp:nvSpPr>
        <dsp:cNvPr id="0" name=""/>
        <dsp:cNvSpPr/>
      </dsp:nvSpPr>
      <dsp:spPr>
        <a:xfrm>
          <a:off x="2946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>
              <a:solidFill>
                <a:schemeClr val="bg1">
                  <a:lumMod val="85000"/>
                </a:schemeClr>
              </a:solidFill>
            </a:rPr>
            <a:t>Phase 1</a:t>
          </a:r>
          <a:endParaRPr lang="fr-FR" sz="3200" b="1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322986" y="0"/>
        <a:ext cx="2950100" cy="640080"/>
      </dsp:txXfrm>
    </dsp:sp>
    <dsp:sp modelId="{335E65D6-A4C6-4C1D-B7A1-C08DE9D410B3}">
      <dsp:nvSpPr>
        <dsp:cNvPr id="0" name=""/>
        <dsp:cNvSpPr/>
      </dsp:nvSpPr>
      <dsp:spPr>
        <a:xfrm>
          <a:off x="3234109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>
              <a:solidFill>
                <a:schemeClr val="bg1"/>
              </a:solidFill>
            </a:rPr>
            <a:t>Phase 2</a:t>
          </a:r>
          <a:endParaRPr lang="fr-FR" sz="3200" b="1" kern="1200" dirty="0">
            <a:solidFill>
              <a:schemeClr val="bg1"/>
            </a:solidFill>
          </a:endParaRPr>
        </a:p>
      </dsp:txBody>
      <dsp:txXfrm>
        <a:off x="3554149" y="0"/>
        <a:ext cx="2950100" cy="640080"/>
      </dsp:txXfrm>
    </dsp:sp>
    <dsp:sp modelId="{019D655C-DA26-4126-886A-FACB5D5225E8}">
      <dsp:nvSpPr>
        <dsp:cNvPr id="0" name=""/>
        <dsp:cNvSpPr/>
      </dsp:nvSpPr>
      <dsp:spPr>
        <a:xfrm>
          <a:off x="6465272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>
              <a:solidFill>
                <a:schemeClr val="bg1">
                  <a:lumMod val="85000"/>
                </a:schemeClr>
              </a:solidFill>
            </a:rPr>
            <a:t>Phase 3</a:t>
          </a:r>
          <a:endParaRPr lang="fr-FR" sz="3200" b="1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6785312" y="0"/>
        <a:ext cx="2950100" cy="6400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3C2A17-F05E-4862-BDBF-DC881E630FBA}">
      <dsp:nvSpPr>
        <dsp:cNvPr id="0" name=""/>
        <dsp:cNvSpPr/>
      </dsp:nvSpPr>
      <dsp:spPr>
        <a:xfrm>
          <a:off x="2946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>
              <a:solidFill>
                <a:schemeClr val="bg1">
                  <a:lumMod val="85000"/>
                </a:schemeClr>
              </a:solidFill>
            </a:rPr>
            <a:t>Phase 1</a:t>
          </a:r>
          <a:endParaRPr lang="fr-FR" sz="3200" b="1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322986" y="0"/>
        <a:ext cx="2950100" cy="640080"/>
      </dsp:txXfrm>
    </dsp:sp>
    <dsp:sp modelId="{335E65D6-A4C6-4C1D-B7A1-C08DE9D410B3}">
      <dsp:nvSpPr>
        <dsp:cNvPr id="0" name=""/>
        <dsp:cNvSpPr/>
      </dsp:nvSpPr>
      <dsp:spPr>
        <a:xfrm>
          <a:off x="3234109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>
              <a:solidFill>
                <a:schemeClr val="bg1">
                  <a:lumMod val="85000"/>
                </a:schemeClr>
              </a:solidFill>
            </a:rPr>
            <a:t>Phase 2</a:t>
          </a:r>
          <a:endParaRPr lang="fr-FR" sz="3200" b="1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3554149" y="0"/>
        <a:ext cx="2950100" cy="640080"/>
      </dsp:txXfrm>
    </dsp:sp>
    <dsp:sp modelId="{019D655C-DA26-4126-886A-FACB5D5225E8}">
      <dsp:nvSpPr>
        <dsp:cNvPr id="0" name=""/>
        <dsp:cNvSpPr/>
      </dsp:nvSpPr>
      <dsp:spPr>
        <a:xfrm>
          <a:off x="6465272" y="0"/>
          <a:ext cx="3590180" cy="64008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2672" rIns="42672" bIns="42672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200" b="1" kern="1200" dirty="0" smtClean="0">
              <a:solidFill>
                <a:schemeClr val="bg1"/>
              </a:solidFill>
            </a:rPr>
            <a:t>Phase 3</a:t>
          </a:r>
          <a:endParaRPr lang="fr-FR" sz="3200" b="1" kern="1200" dirty="0">
            <a:solidFill>
              <a:schemeClr val="bg1"/>
            </a:solidFill>
          </a:endParaRPr>
        </a:p>
      </dsp:txBody>
      <dsp:txXfrm>
        <a:off x="6785312" y="0"/>
        <a:ext cx="2950100" cy="6400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FA708-23F5-414F-9D15-73C30E6731CC}" type="datetimeFigureOut">
              <a:rPr lang="en-GB" smtClean="0"/>
              <a:t>11/10/2021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A59EEB-C5A6-4C3E-A62A-CAD89AAA56B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43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A59EEB-C5A6-4C3E-A62A-CAD89AAA56B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657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59EEB-C5A6-4C3E-A62A-CAD89AAA56B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151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E03E6-EAC1-4C11-BDA5-EE1130A09993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97262-56CF-4BEA-A29D-F5ECAC77AFD3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8699C-61EF-44EE-BEC5-CE0778EDCF09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3F3EC-DD9B-4BCB-B119-E82A254E8710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A4BAB-BAF1-4977-9A25-16E4ACAE60F6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1686A-FA36-43C5-BF8C-DEB2FD6E7B9A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A9E00-D1DB-4824-9209-E2835219E8E3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830E1-F1D8-4BED-A364-3A9CEA59D00D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5F947-12A1-4E32-BC02-5629094B2B47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A49F2-6671-490D-8F8A-D1D5B6F7CB8A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57FB-CC18-434F-B041-ACAE83D55583}" type="datetime1">
              <a:rPr lang="en-US" smtClean="0"/>
              <a:t>10/11/2021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A3EF-4BCA-4431-8F42-46EDF39ACEEF}" type="datetime1">
              <a:rPr lang="en-US" smtClean="0"/>
              <a:t>10/11/2021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96F4C-7D1B-493D-82E3-69F23383E538}" type="datetime1">
              <a:rPr lang="en-US" smtClean="0"/>
              <a:t>10/11/2021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8C6E6-9E00-4431-8010-0FF918CE9974}" type="datetime1">
              <a:rPr lang="en-US" smtClean="0"/>
              <a:t>10/11/2021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2E73E-365E-4758-917F-E616B2D68306}" type="datetime1">
              <a:rPr lang="en-US" smtClean="0"/>
              <a:t>10/11/2021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A9413-29E6-47C1-B028-9FC3BEB4C824}" type="datetime1">
              <a:rPr lang="en-US" smtClean="0"/>
              <a:t>10/11/2021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DDCC88-22E6-4F3E-B061-6A8AEB630216}" type="datetime1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378040"/>
            <a:ext cx="7766936" cy="901522"/>
          </a:xfrm>
        </p:spPr>
        <p:txBody>
          <a:bodyPr/>
          <a:lstStyle/>
          <a:p>
            <a:pPr algn="ctr"/>
            <a:r>
              <a:rPr lang="en-GB" b="1" dirty="0"/>
              <a:t>OC - Project </a:t>
            </a:r>
            <a:r>
              <a:rPr lang="en-GB" b="1" dirty="0" smtClean="0"/>
              <a:t>4</a:t>
            </a:r>
            <a:endParaRPr lang="en-GB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563" y="2698552"/>
            <a:ext cx="9787943" cy="3349823"/>
          </a:xfrm>
        </p:spPr>
        <p:txBody>
          <a:bodyPr>
            <a:noAutofit/>
          </a:bodyPr>
          <a:lstStyle/>
          <a:p>
            <a:pPr algn="ctr"/>
            <a:r>
              <a:rPr lang="en-GB" sz="3600" b="1" dirty="0" smtClean="0">
                <a:solidFill>
                  <a:schemeClr val="tx1"/>
                </a:solidFill>
              </a:rPr>
              <a:t>Prediction of CO2 Emissions from Seattle</a:t>
            </a:r>
          </a:p>
          <a:p>
            <a:pPr algn="ctr"/>
            <a:endParaRPr lang="en-GB" sz="3200" b="1" dirty="0">
              <a:solidFill>
                <a:schemeClr val="tx1"/>
              </a:solidFill>
            </a:endParaRPr>
          </a:p>
          <a:p>
            <a:pPr algn="ctr"/>
            <a:r>
              <a:rPr lang="en-GB" sz="2800" b="1" dirty="0">
                <a:solidFill>
                  <a:schemeClr val="tx1"/>
                </a:solidFill>
              </a:rPr>
              <a:t>Exploratory </a:t>
            </a:r>
            <a:r>
              <a:rPr lang="en-GB" sz="2800" b="1" dirty="0" smtClean="0">
                <a:solidFill>
                  <a:schemeClr val="tx1"/>
                </a:solidFill>
              </a:rPr>
              <a:t>Analysis</a:t>
            </a:r>
            <a:endParaRPr lang="en-GB" sz="2800" b="1" dirty="0">
              <a:solidFill>
                <a:schemeClr val="tx1"/>
              </a:solidFill>
            </a:endParaRPr>
          </a:p>
          <a:p>
            <a:pPr algn="ctr"/>
            <a:r>
              <a:rPr lang="en-GB" sz="2800" b="1" dirty="0">
                <a:solidFill>
                  <a:schemeClr val="tx1"/>
                </a:solidFill>
              </a:rPr>
              <a:t>Of </a:t>
            </a:r>
            <a:r>
              <a:rPr lang="en-GB" sz="2800" b="1" dirty="0" smtClean="0">
                <a:solidFill>
                  <a:schemeClr val="tx1"/>
                </a:solidFill>
              </a:rPr>
              <a:t>a Database </a:t>
            </a:r>
          </a:p>
          <a:p>
            <a:pPr algn="ctr"/>
            <a:r>
              <a:rPr lang="en-GB" sz="2800" b="1" dirty="0" smtClean="0">
                <a:solidFill>
                  <a:schemeClr val="tx1"/>
                </a:solidFill>
              </a:rPr>
              <a:t>from the city of Seattle</a:t>
            </a:r>
            <a:endParaRPr lang="en-GB" sz="2800" b="1" dirty="0">
              <a:solidFill>
                <a:schemeClr val="tx1"/>
              </a:solidFill>
            </a:endParaRPr>
          </a:p>
          <a:p>
            <a:pPr algn="ctr"/>
            <a:endParaRPr lang="en-GB" sz="3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77778" y="6229611"/>
            <a:ext cx="2803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Stephane Lanchec</a:t>
            </a:r>
          </a:p>
        </p:txBody>
      </p:sp>
    </p:spTree>
    <p:extLst>
      <p:ext uri="{BB962C8B-B14F-4D97-AF65-F5344CB8AC3E}">
        <p14:creationId xmlns:p14="http://schemas.microsoft.com/office/powerpoint/2010/main" val="374962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11225"/>
          </a:xfrm>
        </p:spPr>
        <p:txBody>
          <a:bodyPr/>
          <a:lstStyle/>
          <a:p>
            <a:r>
              <a:rPr lang="fr-FR" b="1" dirty="0" smtClean="0"/>
              <a:t>Final </a:t>
            </a:r>
            <a:r>
              <a:rPr lang="fr-FR" b="1" dirty="0" err="1"/>
              <a:t>C</a:t>
            </a:r>
            <a:r>
              <a:rPr lang="fr-FR" b="1" dirty="0" err="1" smtClean="0"/>
              <a:t>leaning</a:t>
            </a:r>
            <a:r>
              <a:rPr lang="fr-FR" b="1" dirty="0" smtClean="0"/>
              <a:t> </a:t>
            </a:r>
            <a:r>
              <a:rPr lang="fr-FR" b="1" dirty="0"/>
              <a:t>P</a:t>
            </a:r>
            <a:r>
              <a:rPr lang="fr-FR" b="1" dirty="0" smtClean="0"/>
              <a:t>hase</a:t>
            </a:r>
            <a:endParaRPr lang="en-US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10</a:t>
            </a:fld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20278" t="32345" r="27083" b="6296"/>
          <a:stretch/>
        </p:blipFill>
        <p:spPr>
          <a:xfrm>
            <a:off x="156638" y="1744330"/>
            <a:ext cx="5804068" cy="380557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77333" y="6221821"/>
            <a:ext cx="1026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 smtClean="0"/>
              <a:t>End of cleaning phase</a:t>
            </a:r>
            <a:r>
              <a:rPr lang="en-US" b="1" dirty="0" smtClean="0"/>
              <a:t>: </a:t>
            </a:r>
            <a:r>
              <a:rPr lang="en-US" dirty="0" smtClean="0"/>
              <a:t>From 6695 </a:t>
            </a:r>
            <a:r>
              <a:rPr lang="en-US" dirty="0"/>
              <a:t>rows × 47 </a:t>
            </a:r>
            <a:r>
              <a:rPr lang="en-US" dirty="0" smtClean="0"/>
              <a:t>columns				3173 rows x 17 columns</a:t>
            </a:r>
            <a:endParaRPr lang="en-US" dirty="0"/>
          </a:p>
        </p:txBody>
      </p:sp>
      <p:cxnSp>
        <p:nvCxnSpPr>
          <p:cNvPr id="9" name="Connecteur droit avec flèche 8"/>
          <p:cNvCxnSpPr/>
          <p:nvPr/>
        </p:nvCxnSpPr>
        <p:spPr>
          <a:xfrm>
            <a:off x="6519333" y="6414954"/>
            <a:ext cx="1346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7332133" y="1520825"/>
            <a:ext cx="3121175" cy="41088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smtClean="0"/>
              <a:t>Not </a:t>
            </a:r>
            <a:r>
              <a:rPr lang="fr-FR" b="1" u="sng" dirty="0" err="1" smtClean="0"/>
              <a:t>critical</a:t>
            </a:r>
            <a:r>
              <a:rPr lang="fr-FR" b="1" u="sng" dirty="0" smtClean="0"/>
              <a:t> </a:t>
            </a:r>
            <a:r>
              <a:rPr lang="fr-FR" b="1" u="sng" dirty="0" err="1" smtClean="0"/>
              <a:t>column</a:t>
            </a:r>
            <a:r>
              <a:rPr lang="fr-FR" dirty="0" smtClean="0"/>
              <a:t>: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err="1" smtClean="0"/>
              <a:t>OSEBuildingID</a:t>
            </a:r>
            <a:endParaRPr lang="en-US" dirty="0"/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err="1" smtClean="0"/>
              <a:t>PropertyName</a:t>
            </a:r>
            <a:endParaRPr lang="en-US" dirty="0"/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Address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City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State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err="1" smtClean="0"/>
              <a:t>ZipCode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fr-FR" dirty="0" err="1" smtClean="0"/>
              <a:t>Outlier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fr-FR" dirty="0" err="1" smtClean="0"/>
              <a:t>YearENERGYSTARcertified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fr-FR" dirty="0" err="1" smtClean="0"/>
              <a:t>ENERGYSTARScore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77333" y="5615836"/>
            <a:ext cx="581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Pearsons</a:t>
            </a:r>
            <a:r>
              <a:rPr lang="fr-FR" dirty="0" smtClean="0"/>
              <a:t> coefficients &lt; 0.7, </a:t>
            </a:r>
            <a:r>
              <a:rPr lang="fr-FR" dirty="0" err="1" smtClean="0"/>
              <a:t>multicollinearity</a:t>
            </a:r>
            <a:r>
              <a:rPr lang="fr-FR" dirty="0" smtClean="0"/>
              <a:t> </a:t>
            </a:r>
            <a:r>
              <a:rPr lang="fr-FR" dirty="0" err="1" smtClean="0"/>
              <a:t>reduced</a:t>
            </a:r>
            <a:r>
              <a:rPr lang="fr-FR" dirty="0" smtClean="0"/>
              <a:t>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640516" y="5187461"/>
            <a:ext cx="1995854" cy="371231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337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10601"/>
          </a:xfrm>
        </p:spPr>
        <p:txBody>
          <a:bodyPr/>
          <a:lstStyle/>
          <a:p>
            <a:r>
              <a:rPr lang="fr-FR" b="1" dirty="0" err="1" smtClean="0"/>
              <a:t>Dataset</a:t>
            </a:r>
            <a:r>
              <a:rPr lang="fr-FR" b="1" dirty="0" smtClean="0"/>
              <a:t> </a:t>
            </a:r>
            <a:r>
              <a:rPr lang="fr-FR" b="1" dirty="0" err="1" smtClean="0"/>
              <a:t>pre-preparation</a:t>
            </a:r>
            <a:endParaRPr lang="en-US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47700" y="5577593"/>
            <a:ext cx="52006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err="1" smtClean="0">
                <a:solidFill>
                  <a:srgbClr val="000000"/>
                </a:solidFill>
                <a:latin typeface="Helvetica Neue"/>
              </a:rPr>
              <a:t>num_data</a:t>
            </a:r>
            <a:r>
              <a:rPr lang="en-US" dirty="0" smtClean="0">
                <a:solidFill>
                  <a:srgbClr val="000000"/>
                </a:solidFill>
                <a:latin typeface="Helvetica Neue"/>
              </a:rPr>
              <a:t>: 10 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numerical </a:t>
            </a:r>
            <a:r>
              <a:rPr lang="en-US" dirty="0" smtClean="0">
                <a:solidFill>
                  <a:srgbClr val="000000"/>
                </a:solidFill>
                <a:latin typeface="Helvetica Neue"/>
              </a:rPr>
              <a:t>features 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Helvetica Neue"/>
              </a:rPr>
              <a:t>int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 or </a:t>
            </a:r>
            <a:r>
              <a:rPr lang="en-US" dirty="0" smtClean="0">
                <a:solidFill>
                  <a:srgbClr val="000000"/>
                </a:solidFill>
                <a:latin typeface="Helvetica Neue"/>
              </a:rPr>
              <a:t>float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dirty="0" err="1" smtClean="0">
                <a:solidFill>
                  <a:srgbClr val="000000"/>
                </a:solidFill>
                <a:latin typeface="Helvetica Neue"/>
              </a:rPr>
              <a:t>cat_data</a:t>
            </a:r>
            <a:r>
              <a:rPr lang="en-US" dirty="0" smtClean="0">
                <a:solidFill>
                  <a:srgbClr val="000000"/>
                </a:solidFill>
                <a:latin typeface="Helvetica Neue"/>
              </a:rPr>
              <a:t>: 5 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categorical </a:t>
            </a:r>
            <a:r>
              <a:rPr lang="en-US" dirty="0" smtClean="0">
                <a:solidFill>
                  <a:srgbClr val="000000"/>
                </a:solidFill>
                <a:latin typeface="Helvetica Neue"/>
              </a:rPr>
              <a:t>features 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= </a:t>
            </a:r>
            <a:r>
              <a:rPr lang="en-US" dirty="0" smtClean="0">
                <a:solidFill>
                  <a:srgbClr val="000000"/>
                </a:solidFill>
                <a:latin typeface="Helvetica Neue"/>
              </a:rPr>
              <a:t>object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fr-FR" dirty="0" smtClean="0">
                <a:solidFill>
                  <a:srgbClr val="000000"/>
                </a:solidFill>
                <a:latin typeface="Helvetica Neue"/>
              </a:rPr>
              <a:t>2 </a:t>
            </a:r>
            <a:r>
              <a:rPr lang="fr-FR" dirty="0" err="1" smtClean="0">
                <a:solidFill>
                  <a:srgbClr val="000000"/>
                </a:solidFill>
                <a:latin typeface="Helvetica Neue"/>
              </a:rPr>
              <a:t>numerical</a:t>
            </a:r>
            <a:r>
              <a:rPr lang="fr-FR" dirty="0" smtClean="0">
                <a:solidFill>
                  <a:srgbClr val="000000"/>
                </a:solidFill>
                <a:latin typeface="Helvetica Neue"/>
              </a:rPr>
              <a:t> </a:t>
            </a:r>
            <a:r>
              <a:rPr lang="fr-FR" dirty="0" err="1" smtClean="0">
                <a:solidFill>
                  <a:srgbClr val="000000"/>
                </a:solidFill>
                <a:latin typeface="Helvetica Neue"/>
              </a:rPr>
              <a:t>targets</a:t>
            </a:r>
            <a:endParaRPr lang="en-US" dirty="0"/>
          </a:p>
        </p:txBody>
      </p:sp>
      <p:grpSp>
        <p:nvGrpSpPr>
          <p:cNvPr id="8" name="Groupe 7"/>
          <p:cNvGrpSpPr/>
          <p:nvPr/>
        </p:nvGrpSpPr>
        <p:grpSpPr>
          <a:xfrm>
            <a:off x="609600" y="1930400"/>
            <a:ext cx="4055534" cy="3078953"/>
            <a:chOff x="609600" y="1930400"/>
            <a:chExt cx="4055534" cy="3078953"/>
          </a:xfrm>
        </p:grpSpPr>
        <p:pic>
          <p:nvPicPr>
            <p:cNvPr id="5" name="Image 4"/>
            <p:cNvPicPr>
              <a:picLocks noChangeAspect="1"/>
            </p:cNvPicPr>
            <p:nvPr/>
          </p:nvPicPr>
          <p:blipFill rotWithShape="1">
            <a:blip r:embed="rId2"/>
            <a:srcRect l="20069" t="35926" r="50070" b="23086"/>
            <a:stretch/>
          </p:blipFill>
          <p:spPr>
            <a:xfrm>
              <a:off x="677334" y="1930400"/>
              <a:ext cx="3987800" cy="3078953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609600" y="3705226"/>
              <a:ext cx="4055534" cy="27622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/>
          <p:cNvSpPr/>
          <p:nvPr/>
        </p:nvSpPr>
        <p:spPr>
          <a:xfrm>
            <a:off x="5542663" y="1715550"/>
            <a:ext cx="635406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scaler = </a:t>
            </a:r>
            <a:r>
              <a:rPr lang="en-US" dirty="0" err="1"/>
              <a:t>StandardScaler</a:t>
            </a:r>
            <a:r>
              <a:rPr lang="en-US" dirty="0"/>
              <a:t>()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categorical_transformer</a:t>
            </a:r>
            <a:r>
              <a:rPr lang="en-US" dirty="0"/>
              <a:t> = </a:t>
            </a:r>
            <a:r>
              <a:rPr lang="en-US" dirty="0" err="1" smtClean="0"/>
              <a:t>OneHotEncoder</a:t>
            </a:r>
            <a:r>
              <a:rPr lang="en-US" dirty="0" smtClean="0"/>
              <a:t>()</a:t>
            </a:r>
          </a:p>
          <a:p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preprocessor </a:t>
            </a:r>
            <a:r>
              <a:rPr lang="en-US" dirty="0"/>
              <a:t>= </a:t>
            </a:r>
            <a:r>
              <a:rPr lang="en-US" dirty="0" err="1"/>
              <a:t>ColumnTransformer</a:t>
            </a:r>
            <a:r>
              <a:rPr lang="en-US" dirty="0"/>
              <a:t>(transformers=</a:t>
            </a:r>
          </a:p>
          <a:p>
            <a:r>
              <a:rPr lang="en-US" dirty="0"/>
              <a:t>                     </a:t>
            </a:r>
            <a:r>
              <a:rPr lang="en-US" dirty="0" smtClean="0"/>
              <a:t>  [(</a:t>
            </a:r>
            <a:r>
              <a:rPr lang="en-US" dirty="0"/>
              <a:t>'</a:t>
            </a:r>
            <a:r>
              <a:rPr lang="en-US" dirty="0" err="1"/>
              <a:t>num</a:t>
            </a:r>
            <a:r>
              <a:rPr lang="en-US" dirty="0"/>
              <a:t>', scaler, </a:t>
            </a:r>
            <a:r>
              <a:rPr lang="en-US" dirty="0" err="1"/>
              <a:t>num_data</a:t>
            </a:r>
            <a:r>
              <a:rPr lang="en-US" dirty="0"/>
              <a:t> ),</a:t>
            </a:r>
          </a:p>
          <a:p>
            <a:r>
              <a:rPr lang="en-US" dirty="0"/>
              <a:t>                     </a:t>
            </a:r>
            <a:r>
              <a:rPr lang="en-US" dirty="0" smtClean="0"/>
              <a:t>   (</a:t>
            </a:r>
            <a:r>
              <a:rPr lang="en-US" dirty="0"/>
              <a:t>'cat', </a:t>
            </a:r>
            <a:r>
              <a:rPr lang="en-US" dirty="0" err="1"/>
              <a:t>categorical_transformer</a:t>
            </a:r>
            <a:r>
              <a:rPr lang="en-US" dirty="0"/>
              <a:t>, </a:t>
            </a:r>
            <a:r>
              <a:rPr lang="en-US" dirty="0" err="1"/>
              <a:t>cat_data</a:t>
            </a:r>
            <a:r>
              <a:rPr lang="en-US" dirty="0" smtClean="0"/>
              <a:t>)])</a:t>
            </a:r>
          </a:p>
          <a:p>
            <a:endParaRPr lang="fr-FR" dirty="0"/>
          </a:p>
        </p:txBody>
      </p:sp>
      <p:grpSp>
        <p:nvGrpSpPr>
          <p:cNvPr id="15" name="Groupe 14"/>
          <p:cNvGrpSpPr/>
          <p:nvPr/>
        </p:nvGrpSpPr>
        <p:grpSpPr>
          <a:xfrm>
            <a:off x="5786505" y="4291650"/>
            <a:ext cx="5392037" cy="975744"/>
            <a:chOff x="5542663" y="3926888"/>
            <a:chExt cx="5753987" cy="975744"/>
          </a:xfrm>
        </p:grpSpPr>
        <p:sp>
          <p:nvSpPr>
            <p:cNvPr id="10" name="ZoneTexte 9"/>
            <p:cNvSpPr txBox="1"/>
            <p:nvPr/>
          </p:nvSpPr>
          <p:spPr>
            <a:xfrm>
              <a:off x="5542663" y="4317857"/>
              <a:ext cx="57539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 err="1"/>
                <a:t>X_train</a:t>
              </a:r>
              <a:r>
                <a:rPr lang="en-US" sz="1600" i="1" dirty="0"/>
                <a:t>, </a:t>
              </a:r>
              <a:r>
                <a:rPr lang="en-US" sz="1600" i="1" dirty="0" err="1"/>
                <a:t>X_test</a:t>
              </a:r>
              <a:r>
                <a:rPr lang="en-US" sz="1600" i="1" dirty="0"/>
                <a:t>, </a:t>
              </a:r>
              <a:r>
                <a:rPr lang="en-US" sz="1600" i="1" dirty="0" err="1"/>
                <a:t>Y</a:t>
              </a:r>
              <a:r>
                <a:rPr lang="en-US" sz="1600" i="1" dirty="0" err="1" smtClean="0"/>
                <a:t>_train</a:t>
              </a:r>
              <a:r>
                <a:rPr lang="en-US" sz="1600" i="1" dirty="0"/>
                <a:t>, </a:t>
              </a:r>
              <a:r>
                <a:rPr lang="en-US" sz="1600" i="1" dirty="0" err="1"/>
                <a:t>Y</a:t>
              </a:r>
              <a:r>
                <a:rPr lang="en-US" sz="1600" i="1" dirty="0" err="1" smtClean="0"/>
                <a:t>_test</a:t>
              </a:r>
              <a:r>
                <a:rPr lang="en-US" sz="1600" i="1" dirty="0" smtClean="0"/>
                <a:t> </a:t>
              </a:r>
              <a:r>
                <a:rPr lang="en-US" sz="1600" i="1" dirty="0"/>
                <a:t>= </a:t>
              </a:r>
              <a:r>
                <a:rPr lang="en-US" sz="1600" i="1" dirty="0" err="1"/>
                <a:t>train_test_split</a:t>
              </a:r>
              <a:r>
                <a:rPr lang="en-US" sz="1600" i="1" dirty="0"/>
                <a:t>(X, </a:t>
              </a:r>
              <a:r>
                <a:rPr lang="en-US" sz="1600" i="1" dirty="0" smtClean="0"/>
                <a:t>Y, </a:t>
              </a:r>
              <a:r>
                <a:rPr lang="en-US" sz="1600" i="1" dirty="0" err="1"/>
                <a:t>test_size</a:t>
              </a:r>
              <a:r>
                <a:rPr lang="en-US" sz="1600" i="1" dirty="0"/>
                <a:t>=0.2, </a:t>
              </a:r>
              <a:r>
                <a:rPr lang="en-US" sz="1600" i="1" dirty="0" err="1"/>
                <a:t>random_state</a:t>
              </a:r>
              <a:r>
                <a:rPr lang="en-US" sz="1600" i="1" dirty="0"/>
                <a:t>=42</a:t>
              </a:r>
              <a:r>
                <a:rPr lang="en-US" sz="1600" i="1" dirty="0" smtClean="0"/>
                <a:t>)</a:t>
              </a:r>
              <a:endParaRPr lang="en-US" sz="1600" i="1" dirty="0"/>
            </a:p>
          </p:txBody>
        </p:sp>
        <p:sp>
          <p:nvSpPr>
            <p:cNvPr id="11" name="ZoneTexte 10"/>
            <p:cNvSpPr txBox="1"/>
            <p:nvPr/>
          </p:nvSpPr>
          <p:spPr>
            <a:xfrm>
              <a:off x="5542663" y="3926888"/>
              <a:ext cx="51720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u="sng" dirty="0" err="1" smtClean="0"/>
                <a:t>Dataset</a:t>
              </a:r>
              <a:r>
                <a:rPr lang="fr-FR" u="sng" dirty="0" smtClean="0"/>
                <a:t> split (80% training, 20% </a:t>
              </a:r>
              <a:r>
                <a:rPr lang="fr-FR" u="sng" dirty="0" err="1" smtClean="0"/>
                <a:t>testing</a:t>
              </a:r>
              <a:r>
                <a:rPr lang="fr-FR" u="sng" dirty="0" smtClean="0"/>
                <a:t>)</a:t>
              </a:r>
              <a:endParaRPr lang="en-US" u="sng" dirty="0"/>
            </a:p>
          </p:txBody>
        </p:sp>
      </p:grpSp>
    </p:spTree>
    <p:extLst>
      <p:ext uri="{BB962C8B-B14F-4D97-AF65-F5344CB8AC3E}">
        <p14:creationId xmlns:p14="http://schemas.microsoft.com/office/powerpoint/2010/main" val="370728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3900"/>
          </a:xfrm>
        </p:spPr>
        <p:txBody>
          <a:bodyPr/>
          <a:lstStyle/>
          <a:p>
            <a:r>
              <a:rPr lang="fr-FR" b="1" dirty="0" smtClean="0"/>
              <a:t>Model Building &amp; Training</a:t>
            </a:r>
            <a:endParaRPr lang="en-US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590663" y="6308062"/>
            <a:ext cx="683339" cy="365125"/>
          </a:xfrm>
        </p:spPr>
        <p:txBody>
          <a:bodyPr/>
          <a:lstStyle/>
          <a:p>
            <a:fld id="{519954A3-9DFD-4C44-94BA-B95130A3BA1C}" type="slidenum">
              <a:rPr lang="en-US" smtClean="0"/>
              <a:t>12</a:t>
            </a:fld>
            <a:endParaRPr lang="en-US" dirty="0"/>
          </a:p>
        </p:txBody>
      </p:sp>
      <p:grpSp>
        <p:nvGrpSpPr>
          <p:cNvPr id="8" name="Groupe 7"/>
          <p:cNvGrpSpPr/>
          <p:nvPr/>
        </p:nvGrpSpPr>
        <p:grpSpPr>
          <a:xfrm>
            <a:off x="2019300" y="2618914"/>
            <a:ext cx="2667002" cy="3591385"/>
            <a:chOff x="1993900" y="2036430"/>
            <a:chExt cx="2514600" cy="3591385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6" name="Rectangle à coins arrondis 5"/>
            <p:cNvSpPr/>
            <p:nvPr/>
          </p:nvSpPr>
          <p:spPr>
            <a:xfrm>
              <a:off x="1993900" y="2036430"/>
              <a:ext cx="2514600" cy="3591385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7" name="ZoneTexte 6"/>
            <p:cNvSpPr txBox="1"/>
            <p:nvPr/>
          </p:nvSpPr>
          <p:spPr>
            <a:xfrm>
              <a:off x="2198893" y="2187020"/>
              <a:ext cx="2153940" cy="332398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sz="2000" b="1" dirty="0" smtClean="0">
                  <a:solidFill>
                    <a:schemeClr val="bg1">
                      <a:lumMod val="85000"/>
                    </a:schemeClr>
                  </a:solidFill>
                </a:rPr>
                <a:t>Data </a:t>
              </a:r>
              <a:r>
                <a:rPr lang="fr-FR" sz="2000" b="1" dirty="0" err="1" smtClean="0">
                  <a:solidFill>
                    <a:schemeClr val="bg1">
                      <a:lumMod val="85000"/>
                    </a:schemeClr>
                  </a:solidFill>
                </a:rPr>
                <a:t>Preparation</a:t>
              </a:r>
              <a:endParaRPr lang="fr-FR" sz="2000" b="1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>
                  <a:solidFill>
                    <a:schemeClr val="bg1">
                      <a:lumMod val="85000"/>
                    </a:schemeClr>
                  </a:solidFill>
                </a:rPr>
                <a:t>Cleaning</a:t>
              </a:r>
              <a:endParaRPr lang="fr-FR" sz="2000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>
                  <a:solidFill>
                    <a:schemeClr val="bg1">
                      <a:lumMod val="85000"/>
                    </a:schemeClr>
                  </a:solidFill>
                </a:rPr>
                <a:t>Featurization</a:t>
              </a:r>
              <a:endParaRPr lang="fr-FR" sz="2000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>
                  <a:solidFill>
                    <a:schemeClr val="bg1">
                      <a:lumMod val="85000"/>
                    </a:schemeClr>
                  </a:solidFill>
                </a:rPr>
                <a:t>Standardization</a:t>
              </a:r>
              <a:endParaRPr lang="fr-FR" sz="2000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>
                  <a:solidFill>
                    <a:schemeClr val="bg1">
                      <a:lumMod val="85000"/>
                    </a:schemeClr>
                  </a:solidFill>
                </a:rPr>
                <a:t>Encoding</a:t>
              </a:r>
              <a:endParaRPr lang="fr-FR" sz="2000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smtClean="0">
                  <a:solidFill>
                    <a:schemeClr val="bg1">
                      <a:lumMod val="85000"/>
                    </a:schemeClr>
                  </a:solidFill>
                </a:rPr>
                <a:t>Transformation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smtClean="0">
                  <a:solidFill>
                    <a:schemeClr val="bg1">
                      <a:lumMod val="85000"/>
                    </a:schemeClr>
                  </a:solidFill>
                </a:rPr>
                <a:t>Test/Train set</a:t>
              </a:r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4988368" y="2618914"/>
            <a:ext cx="3002664" cy="3749473"/>
            <a:chOff x="1993900" y="2036431"/>
            <a:chExt cx="2514600" cy="374947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11" name="Rectangle à coins arrondis 10"/>
            <p:cNvSpPr/>
            <p:nvPr/>
          </p:nvSpPr>
          <p:spPr>
            <a:xfrm>
              <a:off x="1993900" y="2036431"/>
              <a:ext cx="2514600" cy="3749473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2104459" y="2187020"/>
              <a:ext cx="2306032" cy="341632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 smtClean="0"/>
                <a:t>Model Building</a:t>
              </a:r>
            </a:p>
            <a:p>
              <a:pPr>
                <a:lnSpc>
                  <a:spcPct val="150000"/>
                </a:lnSpc>
              </a:pPr>
              <a:r>
                <a:rPr lang="fr-FR" b="1" dirty="0" smtClean="0"/>
                <a:t>&amp; Training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/>
                <a:t>Hyper-</a:t>
              </a:r>
              <a:r>
                <a:rPr lang="fr-FR" dirty="0" err="1" smtClean="0"/>
                <a:t>parameter</a:t>
              </a:r>
              <a:r>
                <a:rPr lang="fr-FR" dirty="0" smtClean="0"/>
                <a:t> </a:t>
              </a:r>
              <a:r>
                <a:rPr lang="fr-FR" dirty="0" err="1" smtClean="0"/>
                <a:t>tuning</a:t>
              </a:r>
              <a:r>
                <a:rPr lang="fr-FR" dirty="0" smtClean="0"/>
                <a:t> (</a:t>
              </a:r>
              <a:r>
                <a:rPr lang="fr-FR" dirty="0" err="1" smtClean="0"/>
                <a:t>Gridsearchcv</a:t>
              </a:r>
              <a:r>
                <a:rPr lang="fr-FR" dirty="0" smtClean="0"/>
                <a:t>)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/>
                <a:t>Automatic</a:t>
              </a:r>
              <a:r>
                <a:rPr lang="fr-FR" dirty="0" smtClean="0"/>
                <a:t> model </a:t>
              </a:r>
              <a:r>
                <a:rPr lang="fr-FR" dirty="0" err="1" smtClean="0"/>
                <a:t>selection</a:t>
              </a:r>
              <a:endParaRPr lang="fr-FR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/>
                <a:t>Models</a:t>
              </a:r>
              <a:r>
                <a:rPr lang="fr-FR" dirty="0"/>
                <a:t> </a:t>
              </a:r>
              <a:r>
                <a:rPr lang="fr-FR" dirty="0" err="1" smtClean="0"/>
                <a:t>testing</a:t>
              </a:r>
              <a:endParaRPr lang="fr-FR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/>
                <a:t>Models</a:t>
              </a:r>
              <a:r>
                <a:rPr lang="fr-FR" dirty="0" smtClean="0"/>
                <a:t> </a:t>
              </a:r>
              <a:r>
                <a:rPr lang="fr-FR" dirty="0" err="1" smtClean="0"/>
                <a:t>comparison</a:t>
              </a:r>
              <a:endParaRPr lang="fr-FR" dirty="0" smtClean="0"/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8293098" y="2622344"/>
            <a:ext cx="2967569" cy="2533855"/>
            <a:chOff x="1993900" y="2036431"/>
            <a:chExt cx="2493260" cy="374947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14" name="Rectangle à coins arrondis 13"/>
            <p:cNvSpPr/>
            <p:nvPr/>
          </p:nvSpPr>
          <p:spPr>
            <a:xfrm>
              <a:off x="1993900" y="2036431"/>
              <a:ext cx="2493260" cy="3749473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2121529" y="2187021"/>
              <a:ext cx="2148411" cy="32107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 smtClean="0">
                  <a:solidFill>
                    <a:schemeClr val="bg1">
                      <a:lumMod val="85000"/>
                    </a:schemeClr>
                  </a:solidFill>
                </a:rPr>
                <a:t>Model </a:t>
              </a:r>
              <a:r>
                <a:rPr lang="fr-FR" b="1" dirty="0" err="1" smtClean="0">
                  <a:solidFill>
                    <a:schemeClr val="bg1">
                      <a:lumMod val="85000"/>
                    </a:schemeClr>
                  </a:solidFill>
                </a:rPr>
                <a:t>Deployment</a:t>
              </a:r>
              <a:endParaRPr lang="fr-FR" b="1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Best model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selected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Predictions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Site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Energy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 Use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GHG Emissions</a:t>
              </a:r>
            </a:p>
          </p:txBody>
        </p:sp>
      </p:grpSp>
      <p:sp>
        <p:nvSpPr>
          <p:cNvPr id="16" name="Ellipse 15"/>
          <p:cNvSpPr/>
          <p:nvPr/>
        </p:nvSpPr>
        <p:spPr>
          <a:xfrm>
            <a:off x="215900" y="4241800"/>
            <a:ext cx="1562100" cy="914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 smtClean="0">
                <a:solidFill>
                  <a:schemeClr val="bg1">
                    <a:lumMod val="85000"/>
                  </a:schemeClr>
                </a:solidFill>
              </a:rPr>
              <a:t>DATA</a:t>
            </a:r>
            <a:endParaRPr lang="en-US" sz="28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21" name="Groupe 20"/>
          <p:cNvGrpSpPr/>
          <p:nvPr/>
        </p:nvGrpSpPr>
        <p:grpSpPr>
          <a:xfrm>
            <a:off x="996950" y="3073400"/>
            <a:ext cx="781050" cy="990600"/>
            <a:chOff x="996950" y="2717800"/>
            <a:chExt cx="781050" cy="990600"/>
          </a:xfrm>
        </p:grpSpPr>
        <p:cxnSp>
          <p:nvCxnSpPr>
            <p:cNvPr id="18" name="Connecteur droit 17"/>
            <p:cNvCxnSpPr/>
            <p:nvPr/>
          </p:nvCxnSpPr>
          <p:spPr>
            <a:xfrm flipV="1">
              <a:off x="996950" y="2724308"/>
              <a:ext cx="0" cy="9840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>
              <a:off x="996950" y="2717800"/>
              <a:ext cx="7810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22" name="Diagramme 21"/>
          <p:cNvGraphicFramePr/>
          <p:nvPr>
            <p:extLst>
              <p:ext uri="{D42A27DB-BD31-4B8C-83A1-F6EECF244321}">
                <p14:modId xmlns:p14="http://schemas.microsoft.com/office/powerpoint/2010/main" val="3312052981"/>
              </p:ext>
            </p:extLst>
          </p:nvPr>
        </p:nvGraphicFramePr>
        <p:xfrm>
          <a:off x="1485900" y="1776357"/>
          <a:ext cx="10058400" cy="640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664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956" y="696686"/>
            <a:ext cx="8596668" cy="704045"/>
          </a:xfrm>
        </p:spPr>
        <p:txBody>
          <a:bodyPr/>
          <a:lstStyle/>
          <a:p>
            <a:r>
              <a:rPr lang="en-GB" b="1" dirty="0" smtClean="0"/>
              <a:t>Machine Learning Models Evaluation</a:t>
            </a:r>
            <a:endParaRPr lang="en-GB" dirty="0"/>
          </a:p>
        </p:txBody>
      </p:sp>
      <p:sp>
        <p:nvSpPr>
          <p:cNvPr id="3" name="ZoneTexte 2"/>
          <p:cNvSpPr txBox="1"/>
          <p:nvPr/>
        </p:nvSpPr>
        <p:spPr>
          <a:xfrm>
            <a:off x="700556" y="1923309"/>
            <a:ext cx="34565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err="1" smtClean="0"/>
              <a:t>Dummy</a:t>
            </a:r>
            <a:r>
              <a:rPr lang="fr-FR" sz="2800" dirty="0" smtClean="0"/>
              <a:t> (</a:t>
            </a:r>
            <a:r>
              <a:rPr lang="fr-FR" sz="2800" dirty="0" err="1" smtClean="0"/>
              <a:t>baseline</a:t>
            </a:r>
            <a:r>
              <a:rPr lang="fr-FR" sz="2800" dirty="0" smtClean="0"/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err="1" smtClean="0"/>
              <a:t>Linear</a:t>
            </a:r>
            <a:r>
              <a:rPr lang="fr-FR" sz="28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smtClean="0"/>
              <a:t>Lasso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smtClean="0"/>
              <a:t>Ridge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err="1" smtClean="0"/>
              <a:t>ElasticNet</a:t>
            </a:r>
            <a:r>
              <a:rPr lang="fr-FR" sz="28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smtClean="0"/>
              <a:t>SVM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smtClean="0"/>
              <a:t>KNN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err="1" smtClean="0"/>
              <a:t>Random</a:t>
            </a:r>
            <a:r>
              <a:rPr lang="fr-FR" sz="2800" dirty="0" smtClean="0"/>
              <a:t>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 err="1" smtClean="0"/>
              <a:t>XGBoost</a:t>
            </a:r>
            <a:endParaRPr lang="en-U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6848584" y="1523199"/>
            <a:ext cx="3979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/>
              <a:t>Impact of </a:t>
            </a:r>
            <a:r>
              <a:rPr lang="fr-FR" sz="2000" b="1" dirty="0" err="1" smtClean="0"/>
              <a:t>Linear</a:t>
            </a:r>
            <a:r>
              <a:rPr lang="fr-FR" sz="2000" b="1" dirty="0" smtClean="0"/>
              <a:t> v Log </a:t>
            </a:r>
            <a:r>
              <a:rPr lang="fr-FR" sz="2000" b="1" dirty="0" err="1" smtClean="0"/>
              <a:t>scale</a:t>
            </a:r>
            <a:endParaRPr lang="en-US" sz="2000" b="1" dirty="0"/>
          </a:p>
        </p:txBody>
      </p:sp>
      <p:sp>
        <p:nvSpPr>
          <p:cNvPr id="5" name="Double flèche horizontale 4"/>
          <p:cNvSpPr/>
          <p:nvPr/>
        </p:nvSpPr>
        <p:spPr>
          <a:xfrm>
            <a:off x="3795727" y="3330576"/>
            <a:ext cx="1682205" cy="606378"/>
          </a:xfrm>
          <a:prstGeom prst="leftRightArrow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/>
          <p:cNvSpPr txBox="1"/>
          <p:nvPr/>
        </p:nvSpPr>
        <p:spPr>
          <a:xfrm>
            <a:off x="3244224" y="5983000"/>
            <a:ext cx="42594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Is </a:t>
            </a:r>
            <a:r>
              <a:rPr lang="fr-FR" sz="2000" b="1" i="1" dirty="0" err="1" smtClean="0">
                <a:solidFill>
                  <a:schemeClr val="bg1">
                    <a:lumMod val="50000"/>
                  </a:schemeClr>
                </a:solidFill>
              </a:rPr>
              <a:t>it</a:t>
            </a:r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2000" b="1" i="1" dirty="0" err="1" smtClean="0">
                <a:solidFill>
                  <a:schemeClr val="bg1">
                    <a:lumMod val="50000"/>
                  </a:schemeClr>
                </a:solidFill>
              </a:rPr>
              <a:t>worth</a:t>
            </a:r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2000" b="1" i="1" dirty="0" err="1" smtClean="0">
                <a:solidFill>
                  <a:schemeClr val="bg1">
                    <a:lumMod val="50000"/>
                  </a:schemeClr>
                </a:solidFill>
              </a:rPr>
              <a:t>transforming</a:t>
            </a:r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2000" b="1" i="1" dirty="0" err="1" smtClean="0">
                <a:solidFill>
                  <a:schemeClr val="bg1">
                    <a:lumMod val="50000"/>
                  </a:schemeClr>
                </a:solidFill>
              </a:rPr>
              <a:t>into</a:t>
            </a:r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 log?</a:t>
            </a:r>
          </a:p>
          <a:p>
            <a:pPr algn="ctr"/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Do </a:t>
            </a:r>
            <a:r>
              <a:rPr lang="fr-FR" sz="2000" b="1" i="1" dirty="0" err="1" smtClean="0">
                <a:solidFill>
                  <a:schemeClr val="bg1">
                    <a:lumMod val="50000"/>
                  </a:schemeClr>
                </a:solidFill>
              </a:rPr>
              <a:t>we</a:t>
            </a:r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2000" b="1" i="1" dirty="0" err="1" smtClean="0">
                <a:solidFill>
                  <a:schemeClr val="bg1">
                    <a:lumMod val="50000"/>
                  </a:schemeClr>
                </a:solidFill>
              </a:rPr>
              <a:t>get</a:t>
            </a:r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2000" b="1" i="1" dirty="0" err="1" smtClean="0">
                <a:solidFill>
                  <a:schemeClr val="bg1">
                    <a:lumMod val="50000"/>
                  </a:schemeClr>
                </a:solidFill>
              </a:rPr>
              <a:t>better</a:t>
            </a:r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2000" b="1" i="1" dirty="0" err="1" smtClean="0">
                <a:solidFill>
                  <a:schemeClr val="bg1">
                    <a:lumMod val="50000"/>
                  </a:schemeClr>
                </a:solidFill>
              </a:rPr>
              <a:t>scoring</a:t>
            </a:r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2000" b="1" i="1" dirty="0" err="1" smtClean="0">
                <a:solidFill>
                  <a:schemeClr val="bg1">
                    <a:lumMod val="50000"/>
                  </a:schemeClr>
                </a:solidFill>
              </a:rPr>
              <a:t>metrics</a:t>
            </a:r>
            <a:r>
              <a:rPr lang="fr-FR" sz="2000" b="1" i="1" dirty="0" smtClean="0">
                <a:solidFill>
                  <a:schemeClr val="bg1">
                    <a:lumMod val="50000"/>
                  </a:schemeClr>
                </a:solidFill>
              </a:rPr>
              <a:t>?</a:t>
            </a:r>
            <a:endParaRPr lang="en-US" sz="2000" b="1" i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920" y="2004164"/>
            <a:ext cx="5403147" cy="30515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848584" y="5136614"/>
            <a:ext cx="457158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latin typeface="arial" panose="020B0604020202020204" pitchFamily="34" charset="0"/>
              </a:rPr>
              <a:t>Log transform is used </a:t>
            </a:r>
            <a:r>
              <a:rPr lang="en-US" b="1" dirty="0">
                <a:latin typeface="arial" panose="020B0604020202020204" pitchFamily="34" charset="0"/>
              </a:rPr>
              <a:t>to convert a skewed distribution to a </a:t>
            </a:r>
            <a:r>
              <a:rPr lang="en-US" b="1" dirty="0" smtClean="0">
                <a:latin typeface="arial" panose="020B0604020202020204" pitchFamily="34" charset="0"/>
              </a:rPr>
              <a:t>normal / less skewed distribution.</a:t>
            </a:r>
          </a:p>
          <a:p>
            <a:pPr algn="ctr"/>
            <a:r>
              <a:rPr lang="fr-FR" b="1" dirty="0" smtClean="0">
                <a:latin typeface="arial" panose="020B0604020202020204" pitchFamily="34" charset="0"/>
              </a:rPr>
              <a:t>Data </a:t>
            </a:r>
            <a:r>
              <a:rPr lang="fr-FR" b="1" dirty="0" err="1" smtClean="0">
                <a:latin typeface="arial" panose="020B0604020202020204" pitchFamily="34" charset="0"/>
              </a:rPr>
              <a:t>normalization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22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4045"/>
          </a:xfrm>
        </p:spPr>
        <p:txBody>
          <a:bodyPr/>
          <a:lstStyle/>
          <a:p>
            <a:r>
              <a:rPr lang="en-GB" b="1" dirty="0" smtClean="0"/>
              <a:t>Linear regression</a:t>
            </a:r>
            <a:endParaRPr lang="en-GB" b="1" dirty="0"/>
          </a:p>
        </p:txBody>
      </p:sp>
      <p:sp>
        <p:nvSpPr>
          <p:cNvPr id="6" name="Rectangle 5"/>
          <p:cNvSpPr/>
          <p:nvPr/>
        </p:nvSpPr>
        <p:spPr>
          <a:xfrm>
            <a:off x="677334" y="1652786"/>
            <a:ext cx="73490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regressor</a:t>
            </a:r>
            <a:r>
              <a:rPr lang="en-US" dirty="0"/>
              <a:t> = </a:t>
            </a:r>
            <a:r>
              <a:rPr lang="en-US" dirty="0" err="1"/>
              <a:t>LinearRegression</a:t>
            </a:r>
            <a:r>
              <a:rPr lang="en-US" dirty="0"/>
              <a:t>()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 smtClean="0"/>
              <a:t>regressor.fit</a:t>
            </a:r>
            <a:r>
              <a:rPr lang="en-US" dirty="0" smtClean="0"/>
              <a:t> 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</a:t>
            </a:r>
            <a:r>
              <a:rPr lang="en-US" dirty="0" err="1" smtClean="0"/>
              <a:t>_train</a:t>
            </a:r>
            <a:r>
              <a:rPr lang="en-US" dirty="0"/>
              <a:t>) </a:t>
            </a:r>
            <a:r>
              <a:rPr lang="en-US" dirty="0" smtClean="0"/>
              <a:t>          	   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# </a:t>
            </a:r>
            <a:r>
              <a:rPr lang="en-US" sz="1600" i="1" dirty="0" smtClean="0">
                <a:solidFill>
                  <a:schemeClr val="bg1">
                    <a:lumMod val="50000"/>
                  </a:schemeClr>
                </a:solidFill>
              </a:rPr>
              <a:t>training 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</a:rPr>
              <a:t>the </a:t>
            </a:r>
            <a:r>
              <a:rPr lang="en-US" sz="1600" i="1" dirty="0" smtClean="0">
                <a:solidFill>
                  <a:schemeClr val="bg1">
                    <a:lumMod val="50000"/>
                  </a:schemeClr>
                </a:solidFill>
              </a:rPr>
              <a:t>algorithm</a:t>
            </a:r>
            <a:endParaRPr lang="en-US" i="1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dirty="0" err="1" smtClean="0"/>
              <a:t>Y_pred</a:t>
            </a:r>
            <a:r>
              <a:rPr lang="fr-FR" dirty="0" smtClean="0"/>
              <a:t> = </a:t>
            </a:r>
            <a:r>
              <a:rPr lang="fr-FR" dirty="0" err="1" smtClean="0"/>
              <a:t>regressor.predict</a:t>
            </a:r>
            <a:r>
              <a:rPr lang="fr-FR" dirty="0" smtClean="0"/>
              <a:t> (</a:t>
            </a:r>
            <a:r>
              <a:rPr lang="fr-FR" dirty="0" err="1" smtClean="0"/>
              <a:t>X_train</a:t>
            </a:r>
            <a:r>
              <a:rPr lang="fr-FR" dirty="0" smtClean="0"/>
              <a:t>/test)     </a:t>
            </a:r>
            <a:r>
              <a:rPr lang="fr-FR" dirty="0" smtClean="0">
                <a:solidFill>
                  <a:schemeClr val="bg1">
                    <a:lumMod val="50000"/>
                  </a:schemeClr>
                </a:solidFill>
              </a:rPr>
              <a:t># </a:t>
            </a:r>
            <a:r>
              <a:rPr lang="fr-FR" sz="1600" i="1" dirty="0" err="1" smtClean="0">
                <a:solidFill>
                  <a:schemeClr val="bg1">
                    <a:lumMod val="50000"/>
                  </a:schemeClr>
                </a:solidFill>
              </a:rPr>
              <a:t>making</a:t>
            </a:r>
            <a:r>
              <a:rPr lang="fr-FR" sz="1600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1600" i="1" dirty="0" err="1">
                <a:solidFill>
                  <a:schemeClr val="bg1">
                    <a:lumMod val="50000"/>
                  </a:schemeClr>
                </a:solidFill>
              </a:rPr>
              <a:t>predictions</a:t>
            </a:r>
            <a:endParaRPr lang="en-US" sz="1600" i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/>
          <a:srcRect l="19861" t="33210" r="15625" b="28766"/>
          <a:stretch/>
        </p:blipFill>
        <p:spPr>
          <a:xfrm>
            <a:off x="385234" y="2915257"/>
            <a:ext cx="8187266" cy="2850542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1333500" y="6055797"/>
            <a:ext cx="1558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Linear</a:t>
            </a:r>
            <a:r>
              <a:rPr lang="fr-FR" sz="2000" dirty="0" smtClean="0"/>
              <a:t> </a:t>
            </a:r>
            <a:r>
              <a:rPr lang="fr-FR" sz="2000" dirty="0" err="1" smtClean="0"/>
              <a:t>scale</a:t>
            </a:r>
            <a:endParaRPr lang="en-US" sz="2000" dirty="0"/>
          </a:p>
        </p:txBody>
      </p:sp>
      <p:sp>
        <p:nvSpPr>
          <p:cNvPr id="10" name="ZoneTexte 9"/>
          <p:cNvSpPr txBox="1"/>
          <p:nvPr/>
        </p:nvSpPr>
        <p:spPr>
          <a:xfrm>
            <a:off x="4775200" y="5748020"/>
            <a:ext cx="40831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 smtClean="0"/>
              <a:t>Log </a:t>
            </a:r>
            <a:r>
              <a:rPr lang="fr-FR" sz="2000" dirty="0" err="1" smtClean="0"/>
              <a:t>scale</a:t>
            </a:r>
            <a:r>
              <a:rPr lang="fr-FR" sz="2000" dirty="0" smtClean="0"/>
              <a:t> </a:t>
            </a:r>
          </a:p>
          <a:p>
            <a:pPr algn="ctr"/>
            <a:r>
              <a:rPr lang="fr-FR" sz="2000" dirty="0" smtClean="0"/>
              <a:t>np.log1p</a:t>
            </a:r>
          </a:p>
          <a:p>
            <a:pPr algn="ctr"/>
            <a:r>
              <a:rPr lang="fr-FR" sz="2000" dirty="0" smtClean="0"/>
              <a:t>+ expm1 for </a:t>
            </a:r>
            <a:r>
              <a:rPr lang="fr-FR" sz="2000" dirty="0" err="1" smtClean="0"/>
              <a:t>results</a:t>
            </a:r>
            <a:r>
              <a:rPr lang="fr-FR" sz="2000" dirty="0" smtClean="0"/>
              <a:t> on </a:t>
            </a:r>
            <a:r>
              <a:rPr lang="fr-FR" sz="2000" dirty="0" err="1" smtClean="0"/>
              <a:t>same</a:t>
            </a:r>
            <a:r>
              <a:rPr lang="fr-FR" sz="2000" dirty="0" smtClean="0"/>
              <a:t> </a:t>
            </a:r>
            <a:r>
              <a:rPr lang="fr-FR" sz="2000" dirty="0" err="1" smtClean="0"/>
              <a:t>scale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8941198" y="2020446"/>
            <a:ext cx="1936923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u="sng" dirty="0" err="1" smtClean="0"/>
              <a:t>Metrics</a:t>
            </a:r>
            <a:r>
              <a:rPr lang="fr-FR" b="1" u="sng" dirty="0" smtClean="0"/>
              <a:t> </a:t>
            </a:r>
            <a:r>
              <a:rPr lang="fr-FR" b="1" u="sng" dirty="0" err="1" smtClean="0"/>
              <a:t>chosen</a:t>
            </a:r>
            <a:endParaRPr lang="fr-FR" b="1" u="sng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smtClean="0"/>
              <a:t>R2</a:t>
            </a:r>
            <a:r>
              <a:rPr lang="fr-FR" dirty="0" smtClean="0"/>
              <a:t>: Coefficient of </a:t>
            </a:r>
            <a:r>
              <a:rPr lang="fr-FR" dirty="0" err="1" smtClean="0"/>
              <a:t>determination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smtClean="0"/>
              <a:t>MAE</a:t>
            </a:r>
            <a:r>
              <a:rPr lang="fr-FR" dirty="0" smtClean="0"/>
              <a:t>: </a:t>
            </a:r>
            <a:r>
              <a:rPr lang="fr-FR" dirty="0" err="1" smtClean="0"/>
              <a:t>Mean</a:t>
            </a:r>
            <a:r>
              <a:rPr lang="fr-FR" dirty="0" smtClean="0"/>
              <a:t> </a:t>
            </a:r>
            <a:r>
              <a:rPr lang="fr-FR" dirty="0" err="1" smtClean="0"/>
              <a:t>Absolute</a:t>
            </a:r>
            <a:r>
              <a:rPr lang="fr-FR" dirty="0" smtClean="0"/>
              <a:t> </a:t>
            </a:r>
            <a:r>
              <a:rPr lang="fr-FR" dirty="0" err="1" smtClean="0"/>
              <a:t>Error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RMSE: </a:t>
            </a:r>
            <a:r>
              <a:rPr lang="fr-FR" dirty="0" err="1" smtClean="0"/>
              <a:t>Root</a:t>
            </a:r>
            <a:r>
              <a:rPr lang="fr-FR" dirty="0" smtClean="0"/>
              <a:t> </a:t>
            </a:r>
            <a:r>
              <a:rPr lang="fr-FR" dirty="0" err="1" smtClean="0"/>
              <a:t>Mean</a:t>
            </a:r>
            <a:r>
              <a:rPr lang="fr-FR" dirty="0" smtClean="0"/>
              <a:t> Square </a:t>
            </a:r>
            <a:r>
              <a:rPr lang="fr-FR" dirty="0" err="1" smtClean="0"/>
              <a:t>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86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104841" cy="1238250"/>
          </a:xfrm>
        </p:spPr>
        <p:txBody>
          <a:bodyPr>
            <a:normAutofit/>
          </a:bodyPr>
          <a:lstStyle/>
          <a:p>
            <a:r>
              <a:rPr lang="fr-FR" b="1" dirty="0" smtClean="0"/>
              <a:t>Hyper-</a:t>
            </a:r>
            <a:r>
              <a:rPr lang="fr-FR" b="1" dirty="0" err="1" smtClean="0"/>
              <a:t>parameters</a:t>
            </a:r>
            <a:r>
              <a:rPr lang="fr-FR" b="1" dirty="0" smtClean="0"/>
              <a:t> </a:t>
            </a:r>
            <a:r>
              <a:rPr lang="fr-FR" b="1" dirty="0" err="1" smtClean="0"/>
              <a:t>optimization</a:t>
            </a:r>
            <a:r>
              <a:rPr lang="fr-FR" b="1" dirty="0" smtClean="0"/>
              <a:t> </a:t>
            </a:r>
            <a:br>
              <a:rPr lang="fr-FR" b="1" dirty="0" smtClean="0"/>
            </a:br>
            <a:r>
              <a:rPr lang="fr-FR" b="1" dirty="0" err="1" smtClean="0"/>
              <a:t>Gridsearchcv</a:t>
            </a:r>
            <a:r>
              <a:rPr lang="fr-FR" b="1" dirty="0" smtClean="0"/>
              <a:t> (SEU)</a:t>
            </a:r>
            <a:endParaRPr lang="en-US" b="1" dirty="0"/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1637199"/>
              </p:ext>
            </p:extLst>
          </p:nvPr>
        </p:nvGraphicFramePr>
        <p:xfrm>
          <a:off x="677333" y="1946646"/>
          <a:ext cx="10047816" cy="31728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0565">
                  <a:extLst>
                    <a:ext uri="{9D8B030D-6E8A-4147-A177-3AD203B41FA5}">
                      <a16:colId xmlns:a16="http://schemas.microsoft.com/office/drawing/2014/main" val="2274052745"/>
                    </a:ext>
                  </a:extLst>
                </a:gridCol>
                <a:gridCol w="2543175">
                  <a:extLst>
                    <a:ext uri="{9D8B030D-6E8A-4147-A177-3AD203B41FA5}">
                      <a16:colId xmlns:a16="http://schemas.microsoft.com/office/drawing/2014/main" val="168992529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3429321739"/>
                    </a:ext>
                  </a:extLst>
                </a:gridCol>
                <a:gridCol w="1933575">
                  <a:extLst>
                    <a:ext uri="{9D8B030D-6E8A-4147-A177-3AD203B41FA5}">
                      <a16:colId xmlns:a16="http://schemas.microsoft.com/office/drawing/2014/main" val="3061523052"/>
                    </a:ext>
                  </a:extLst>
                </a:gridCol>
                <a:gridCol w="2381251">
                  <a:extLst>
                    <a:ext uri="{9D8B030D-6E8A-4147-A177-3AD203B41FA5}">
                      <a16:colId xmlns:a16="http://schemas.microsoft.com/office/drawing/2014/main" val="3001158411"/>
                    </a:ext>
                  </a:extLst>
                </a:gridCol>
              </a:tblGrid>
              <a:tr h="41152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ElasticNet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KNN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RandomForest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318937"/>
                  </a:ext>
                </a:extLst>
              </a:tr>
              <a:tr h="575008">
                <a:tc rowSpan="5">
                  <a:txBody>
                    <a:bodyPr/>
                    <a:lstStyle/>
                    <a:p>
                      <a:pPr algn="ctr"/>
                      <a:endParaRPr lang="fr-FR" sz="1600" b="1" dirty="0" smtClean="0"/>
                    </a:p>
                    <a:p>
                      <a:pPr algn="ctr"/>
                      <a:endParaRPr lang="fr-FR" sz="1600" b="1" dirty="0" smtClean="0"/>
                    </a:p>
                    <a:p>
                      <a:pPr algn="ctr"/>
                      <a:endParaRPr lang="fr-FR" sz="1600" b="1" dirty="0" smtClean="0"/>
                    </a:p>
                    <a:p>
                      <a:pPr algn="ctr"/>
                      <a:r>
                        <a:rPr lang="fr-FR" sz="1600" b="1" dirty="0" smtClean="0"/>
                        <a:t>Hyper-</a:t>
                      </a:r>
                      <a:r>
                        <a:rPr lang="fr-FR" sz="1600" b="1" dirty="0" err="1" smtClean="0"/>
                        <a:t>Parameters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alpha = </a:t>
                      </a:r>
                    </a:p>
                    <a:p>
                      <a:pPr algn="ctr"/>
                      <a:r>
                        <a:rPr lang="fr-FR" sz="1400" dirty="0" smtClean="0"/>
                        <a:t>[0.0001, 0.001, 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0.1</a:t>
                      </a:r>
                      <a:r>
                        <a:rPr lang="fr-FR" sz="1400" dirty="0" smtClean="0"/>
                        <a:t>…10]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Neighbors</a:t>
                      </a:r>
                      <a:r>
                        <a:rPr lang="fr-FR" sz="1400" baseline="0" dirty="0" smtClean="0"/>
                        <a:t> = </a:t>
                      </a:r>
                    </a:p>
                    <a:p>
                      <a:pPr algn="ctr"/>
                      <a:r>
                        <a:rPr lang="fr-FR" sz="1400" baseline="0" dirty="0" smtClean="0"/>
                        <a:t>[</a:t>
                      </a:r>
                      <a:r>
                        <a:rPr lang="fr-FR" sz="1400" b="1" baseline="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r>
                        <a:rPr lang="fr-FR" sz="1400" baseline="0" dirty="0" smtClean="0"/>
                        <a:t>, 5, 7…15, 55]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Max_features</a:t>
                      </a:r>
                      <a:r>
                        <a:rPr lang="fr-FR" sz="1400" dirty="0" smtClean="0"/>
                        <a:t> = </a:t>
                      </a:r>
                    </a:p>
                    <a:p>
                      <a:pPr algn="ctr"/>
                      <a:r>
                        <a:rPr lang="fr-FR" sz="1400" dirty="0" smtClean="0"/>
                        <a:t>[auto, </a:t>
                      </a:r>
                      <a:r>
                        <a:rPr lang="fr-FR" sz="1400" b="1" dirty="0" err="1" smtClean="0">
                          <a:solidFill>
                            <a:srgbClr val="FF0000"/>
                          </a:solidFill>
                        </a:rPr>
                        <a:t>sqrt</a:t>
                      </a:r>
                      <a:r>
                        <a:rPr lang="fr-FR" sz="1400" dirty="0" smtClean="0"/>
                        <a:t>, log2]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Nb_estimators</a:t>
                      </a:r>
                      <a:r>
                        <a:rPr lang="fr-FR" sz="1400" dirty="0" smtClean="0"/>
                        <a:t> = </a:t>
                      </a:r>
                    </a:p>
                    <a:p>
                      <a:pPr algn="ctr"/>
                      <a:r>
                        <a:rPr lang="fr-FR" sz="1400" dirty="0" smtClean="0"/>
                        <a:t>[0, </a:t>
                      </a:r>
                      <a:r>
                        <a:rPr lang="en-US" sz="1400" b="1" dirty="0" smtClean="0">
                          <a:solidFill>
                            <a:srgbClr val="FF0000"/>
                          </a:solidFill>
                        </a:rPr>
                        <a:t>1000</a:t>
                      </a:r>
                      <a:r>
                        <a:rPr lang="en-US" sz="1400" dirty="0" smtClean="0"/>
                        <a:t>, 10]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983162"/>
                  </a:ext>
                </a:extLst>
              </a:tr>
              <a:tr h="57500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L1_ratio = </a:t>
                      </a:r>
                    </a:p>
                    <a:p>
                      <a:pPr algn="ctr"/>
                      <a:r>
                        <a:rPr lang="fr-FR" sz="1400" dirty="0" smtClean="0"/>
                        <a:t>[0.001, 0.01, 0.1, 0.5, 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0.95</a:t>
                      </a:r>
                      <a:r>
                        <a:rPr lang="fr-FR" sz="1400" dirty="0" smtClean="0"/>
                        <a:t>]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Max_depth</a:t>
                      </a:r>
                      <a:r>
                        <a:rPr lang="fr-FR" sz="1400" dirty="0" smtClean="0"/>
                        <a:t> = </a:t>
                      </a:r>
                    </a:p>
                    <a:p>
                      <a:pPr algn="ctr"/>
                      <a:r>
                        <a:rPr lang="fr-FR" sz="1400" dirty="0" smtClean="0"/>
                        <a:t>[5, 15, 25, 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50</a:t>
                      </a:r>
                      <a:r>
                        <a:rPr lang="fr-FR" sz="1400" dirty="0" smtClean="0"/>
                        <a:t>, 100]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Learning_rate</a:t>
                      </a:r>
                      <a:r>
                        <a:rPr lang="fr-FR" sz="1400" dirty="0" smtClean="0"/>
                        <a:t> = </a:t>
                      </a:r>
                    </a:p>
                    <a:p>
                      <a:pPr algn="ctr"/>
                      <a:r>
                        <a:rPr lang="fr-FR" sz="1400" dirty="0" smtClean="0"/>
                        <a:t>[0.001, 0.01, 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0.1</a:t>
                      </a:r>
                      <a:r>
                        <a:rPr lang="fr-FR" sz="1400" dirty="0" smtClean="0"/>
                        <a:t>, 0.2, 0.3]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545616"/>
                  </a:ext>
                </a:extLst>
              </a:tr>
              <a:tr h="57500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Max_iter</a:t>
                      </a:r>
                      <a:r>
                        <a:rPr lang="fr-FR" sz="1400" dirty="0" smtClean="0"/>
                        <a:t> = </a:t>
                      </a:r>
                    </a:p>
                    <a:p>
                      <a:pPr algn="ctr"/>
                      <a:r>
                        <a:rPr lang="fr-FR" sz="1400" dirty="0" smtClean="0"/>
                        <a:t>[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10</a:t>
                      </a:r>
                      <a:r>
                        <a:rPr lang="fr-FR" sz="1400" dirty="0" smtClean="0"/>
                        <a:t>, 50, 100, 1000, 10000]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Min_samples_split</a:t>
                      </a:r>
                      <a:r>
                        <a:rPr lang="fr-FR" sz="1400" dirty="0" smtClean="0"/>
                        <a:t> = </a:t>
                      </a:r>
                    </a:p>
                    <a:p>
                      <a:pPr algn="ctr"/>
                      <a:r>
                        <a:rPr lang="fr-FR" sz="1400" dirty="0" smtClean="0"/>
                        <a:t>[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fr-FR" sz="1400" dirty="0" smtClean="0"/>
                        <a:t>, 5, 10]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Max_depth_child</a:t>
                      </a:r>
                      <a:r>
                        <a:rPr lang="fr-FR" sz="1400" dirty="0" smtClean="0"/>
                        <a:t> = </a:t>
                      </a:r>
                    </a:p>
                    <a:p>
                      <a:pPr algn="ctr"/>
                      <a:r>
                        <a:rPr lang="fr-FR" sz="1400" dirty="0" smtClean="0"/>
                        <a:t>[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6</a:t>
                      </a:r>
                      <a:r>
                        <a:rPr lang="fr-FR" sz="1400" dirty="0" smtClean="0"/>
                        <a:t>, 20, 1]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843301"/>
                  </a:ext>
                </a:extLst>
              </a:tr>
              <a:tr h="411525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Min_sample_leaf</a:t>
                      </a:r>
                      <a:r>
                        <a:rPr lang="fr-FR" sz="1400" dirty="0" smtClean="0"/>
                        <a:t> = </a:t>
                      </a:r>
                    </a:p>
                    <a:p>
                      <a:pPr algn="ctr"/>
                      <a:r>
                        <a:rPr lang="fr-FR" sz="1400" dirty="0" smtClean="0"/>
                        <a:t>[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fr-FR" sz="1400" dirty="0" smtClean="0"/>
                        <a:t>, 2, 5, 10]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Min_child_weight</a:t>
                      </a:r>
                      <a:r>
                        <a:rPr lang="fr-FR" sz="1400" dirty="0" smtClean="0"/>
                        <a:t> = </a:t>
                      </a:r>
                    </a:p>
                    <a:p>
                      <a:pPr algn="ctr"/>
                      <a:r>
                        <a:rPr lang="fr-FR" sz="1400" dirty="0" smtClean="0"/>
                        <a:t>[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fr-FR" sz="1400" dirty="0" smtClean="0"/>
                        <a:t>, 10, 1]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546644"/>
                  </a:ext>
                </a:extLst>
              </a:tr>
              <a:tr h="411525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 smtClean="0"/>
                        <a:t>Bootstrap</a:t>
                      </a:r>
                      <a:r>
                        <a:rPr lang="fr-FR" sz="1400" baseline="0" dirty="0" smtClean="0"/>
                        <a:t> = </a:t>
                      </a:r>
                    </a:p>
                    <a:p>
                      <a:pPr algn="ctr"/>
                      <a:r>
                        <a:rPr lang="fr-FR" sz="1400" baseline="0" dirty="0" smtClean="0"/>
                        <a:t>[</a:t>
                      </a:r>
                      <a:r>
                        <a:rPr lang="fr-FR" sz="1400" b="1" baseline="0" dirty="0" smtClean="0">
                          <a:solidFill>
                            <a:srgbClr val="FF0000"/>
                          </a:solidFill>
                        </a:rPr>
                        <a:t>False</a:t>
                      </a:r>
                      <a:r>
                        <a:rPr lang="fr-FR" sz="1400" baseline="0" dirty="0" smtClean="0"/>
                        <a:t>, </a:t>
                      </a:r>
                      <a:r>
                        <a:rPr lang="fr-FR" sz="1400" baseline="0" dirty="0" err="1" smtClean="0"/>
                        <a:t>True</a:t>
                      </a:r>
                      <a:r>
                        <a:rPr lang="fr-FR" sz="1400" baseline="0" dirty="0" smtClean="0"/>
                        <a:t>]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smtClean="0"/>
                        <a:t>gamma = </a:t>
                      </a:r>
                    </a:p>
                    <a:p>
                      <a:pPr algn="ctr"/>
                      <a:r>
                        <a:rPr lang="fr-FR" sz="1400" dirty="0" smtClean="0"/>
                        <a:t>[</a:t>
                      </a:r>
                      <a:r>
                        <a:rPr lang="fr-FR" sz="1400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fr-FR" sz="1400" dirty="0" smtClean="0"/>
                        <a:t>, 10, 0.1]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544095"/>
                  </a:ext>
                </a:extLst>
              </a:tr>
            </a:tbl>
          </a:graphicData>
        </a:graphic>
      </p:graphicFrame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15</a:t>
            </a:fld>
            <a:endParaRPr lang="en-US"/>
          </a:p>
        </p:txBody>
      </p:sp>
      <p:sp>
        <p:nvSpPr>
          <p:cNvPr id="3" name="ZoneTexte 2"/>
          <p:cNvSpPr txBox="1"/>
          <p:nvPr/>
        </p:nvSpPr>
        <p:spPr>
          <a:xfrm>
            <a:off x="1740862" y="5551686"/>
            <a:ext cx="7920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/>
              <a:t>Best hyper-</a:t>
            </a:r>
            <a:r>
              <a:rPr lang="fr-FR" sz="2000" b="1" dirty="0" err="1" smtClean="0"/>
              <a:t>parameters</a:t>
            </a:r>
            <a:r>
              <a:rPr lang="fr-FR" sz="2000" b="1" dirty="0" smtClean="0"/>
              <a:t> </a:t>
            </a:r>
            <a:r>
              <a:rPr lang="fr-FR" sz="2000" b="1" dirty="0" err="1" smtClean="0"/>
              <a:t>returning</a:t>
            </a:r>
            <a:r>
              <a:rPr lang="fr-FR" sz="2000" b="1" dirty="0" smtClean="0"/>
              <a:t> the </a:t>
            </a:r>
            <a:r>
              <a:rPr lang="fr-FR" sz="2000" b="1" dirty="0" err="1" smtClean="0"/>
              <a:t>lowest</a:t>
            </a:r>
            <a:r>
              <a:rPr lang="fr-FR" sz="2000" b="1" dirty="0" smtClean="0"/>
              <a:t> MAE for </a:t>
            </a:r>
            <a:r>
              <a:rPr lang="fr-FR" sz="2000" b="1" dirty="0" err="1" smtClean="0"/>
              <a:t>each</a:t>
            </a:r>
            <a:r>
              <a:rPr lang="fr-FR" sz="2000" b="1" dirty="0" smtClean="0"/>
              <a:t> model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0891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e 13"/>
          <p:cNvGrpSpPr/>
          <p:nvPr/>
        </p:nvGrpSpPr>
        <p:grpSpPr>
          <a:xfrm>
            <a:off x="292099" y="1765799"/>
            <a:ext cx="11356976" cy="2682376"/>
            <a:chOff x="292099" y="1765799"/>
            <a:chExt cx="10586631" cy="2292976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 rotWithShape="1">
            <a:blip r:embed="rId2"/>
            <a:srcRect l="20208" t="39259" r="40347" b="12716"/>
            <a:stretch/>
          </p:blipFill>
          <p:spPr>
            <a:xfrm>
              <a:off x="292099" y="1771772"/>
              <a:ext cx="3339377" cy="2287003"/>
            </a:xfrm>
            <a:prstGeom prst="rect">
              <a:avLst/>
            </a:prstGeom>
          </p:spPr>
        </p:pic>
        <p:pic>
          <p:nvPicPr>
            <p:cNvPr id="6" name="Image 5"/>
            <p:cNvPicPr>
              <a:picLocks noChangeAspect="1"/>
            </p:cNvPicPr>
            <p:nvPr/>
          </p:nvPicPr>
          <p:blipFill rotWithShape="1">
            <a:blip r:embed="rId3"/>
            <a:srcRect l="20070" t="30741" r="39722" b="20988"/>
            <a:stretch/>
          </p:blipFill>
          <p:spPr>
            <a:xfrm>
              <a:off x="3834677" y="1765800"/>
              <a:ext cx="3395480" cy="22929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 rotWithShape="1">
            <a:blip r:embed="rId4"/>
            <a:srcRect l="20277" t="36666" r="39236" b="15433"/>
            <a:stretch/>
          </p:blipFill>
          <p:spPr>
            <a:xfrm>
              <a:off x="7433358" y="1765799"/>
              <a:ext cx="3445372" cy="2292975"/>
            </a:xfrm>
            <a:prstGeom prst="rect">
              <a:avLst/>
            </a:prstGeom>
          </p:spPr>
        </p:pic>
      </p:grpSp>
      <p:sp>
        <p:nvSpPr>
          <p:cNvPr id="11" name="Title 1"/>
          <p:cNvSpPr txBox="1">
            <a:spLocks/>
          </p:cNvSpPr>
          <p:nvPr/>
        </p:nvSpPr>
        <p:spPr>
          <a:xfrm>
            <a:off x="675283" y="596899"/>
            <a:ext cx="8596668" cy="78131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GB" b="1" dirty="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009591" cy="781318"/>
          </a:xfrm>
        </p:spPr>
        <p:txBody>
          <a:bodyPr>
            <a:normAutofit fontScale="90000"/>
          </a:bodyPr>
          <a:lstStyle/>
          <a:p>
            <a:r>
              <a:rPr lang="en-GB" b="1" dirty="0" smtClean="0"/>
              <a:t>Results – Models comparison </a:t>
            </a:r>
            <a:r>
              <a:rPr lang="en-GB" sz="3100" b="1" i="1" dirty="0" smtClean="0"/>
              <a:t>(Site Energy Use)</a:t>
            </a:r>
            <a:endParaRPr lang="en-GB" sz="3100" b="1" i="1" dirty="0"/>
          </a:p>
        </p:txBody>
      </p:sp>
      <p:graphicFrame>
        <p:nvGraphicFramePr>
          <p:cNvPr id="12" name="Tableau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540996"/>
              </p:ext>
            </p:extLst>
          </p:nvPr>
        </p:nvGraphicFramePr>
        <p:xfrm>
          <a:off x="1022350" y="4729691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1005282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76669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6889107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30497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MAE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Running Time (s)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447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ElasticNet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3.2x106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50.8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765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KNN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3.1x106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4.56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61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Random</a:t>
                      </a:r>
                      <a:r>
                        <a:rPr lang="fr-FR" dirty="0" smtClean="0"/>
                        <a:t> Forest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1.9x106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283.4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400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1.5x16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1109.6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061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179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4267"/>
          </a:xfrm>
        </p:spPr>
        <p:txBody>
          <a:bodyPr/>
          <a:lstStyle/>
          <a:p>
            <a:r>
              <a:rPr lang="fr-FR" b="1" dirty="0" err="1" smtClean="0"/>
              <a:t>Feature</a:t>
            </a:r>
            <a:r>
              <a:rPr lang="fr-FR" b="1" dirty="0" smtClean="0"/>
              <a:t> Importance</a:t>
            </a:r>
            <a:endParaRPr lang="en-US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17</a:t>
            </a:fld>
            <a:endParaRPr lang="en-US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l="19931" t="25679" r="23473" b="8518"/>
          <a:stretch/>
        </p:blipFill>
        <p:spPr>
          <a:xfrm>
            <a:off x="496359" y="1904961"/>
            <a:ext cx="6485466" cy="3687706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7554968" y="2047875"/>
            <a:ext cx="307648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fr-FR" sz="2000" b="1" dirty="0" smtClean="0"/>
              <a:t>Most important </a:t>
            </a:r>
            <a:r>
              <a:rPr lang="fr-FR" sz="2000" b="1" dirty="0" err="1" smtClean="0"/>
              <a:t>features</a:t>
            </a:r>
            <a:endParaRPr lang="fr-FR" sz="2000" b="1" dirty="0" smtClean="0"/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fr-FR" dirty="0" smtClean="0"/>
              <a:t>Building Type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fr-FR" dirty="0" err="1" smtClean="0"/>
              <a:t>Primary</a:t>
            </a:r>
            <a:r>
              <a:rPr lang="fr-FR" dirty="0" smtClean="0"/>
              <a:t> </a:t>
            </a:r>
            <a:r>
              <a:rPr lang="fr-FR" dirty="0" err="1" smtClean="0"/>
              <a:t>Property</a:t>
            </a:r>
            <a:r>
              <a:rPr lang="fr-FR" dirty="0" smtClean="0"/>
              <a:t>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77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318"/>
          </a:xfrm>
        </p:spPr>
        <p:txBody>
          <a:bodyPr>
            <a:normAutofit fontScale="90000"/>
          </a:bodyPr>
          <a:lstStyle/>
          <a:p>
            <a:r>
              <a:rPr lang="en-GB" b="1" dirty="0" smtClean="0"/>
              <a:t>Results – Models comparison </a:t>
            </a:r>
            <a:r>
              <a:rPr lang="en-GB" sz="3100" b="1" i="1" dirty="0" smtClean="0"/>
              <a:t>(GHG Emissions)</a:t>
            </a:r>
            <a:endParaRPr lang="en-GB" sz="3100" b="1" i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65" y="1715161"/>
            <a:ext cx="11634888" cy="2599664"/>
          </a:xfrm>
          <a:prstGeom prst="rect">
            <a:avLst/>
          </a:prstGeom>
        </p:spPr>
      </p:pic>
      <p:graphicFrame>
        <p:nvGraphicFramePr>
          <p:cNvPr id="20" name="Tableau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237301"/>
              </p:ext>
            </p:extLst>
          </p:nvPr>
        </p:nvGraphicFramePr>
        <p:xfrm>
          <a:off x="1022350" y="4729691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1005282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076669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6889107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30497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MAE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Running Time (s)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6447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ElasticNet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103.9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34.6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765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KNN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95.1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4.4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61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Random</a:t>
                      </a:r>
                      <a:r>
                        <a:rPr lang="fr-FR" dirty="0" smtClean="0"/>
                        <a:t> Forest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60.7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263.4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400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46.7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924.5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061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911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3900"/>
          </a:xfrm>
        </p:spPr>
        <p:txBody>
          <a:bodyPr/>
          <a:lstStyle/>
          <a:p>
            <a:r>
              <a:rPr lang="fr-FR" b="1" dirty="0" smtClean="0"/>
              <a:t>Model </a:t>
            </a:r>
            <a:r>
              <a:rPr lang="fr-FR" b="1" dirty="0" err="1" smtClean="0"/>
              <a:t>Deployment</a:t>
            </a:r>
            <a:endParaRPr lang="en-US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590663" y="6308062"/>
            <a:ext cx="683339" cy="365125"/>
          </a:xfrm>
        </p:spPr>
        <p:txBody>
          <a:bodyPr/>
          <a:lstStyle/>
          <a:p>
            <a:fld id="{519954A3-9DFD-4C44-94BA-B95130A3BA1C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8" name="Groupe 7"/>
          <p:cNvGrpSpPr/>
          <p:nvPr/>
        </p:nvGrpSpPr>
        <p:grpSpPr>
          <a:xfrm>
            <a:off x="2019300" y="2618914"/>
            <a:ext cx="2667002" cy="3591385"/>
            <a:chOff x="1993900" y="2036430"/>
            <a:chExt cx="2514600" cy="3591385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6" name="Rectangle à coins arrondis 5"/>
            <p:cNvSpPr/>
            <p:nvPr/>
          </p:nvSpPr>
          <p:spPr>
            <a:xfrm>
              <a:off x="1993900" y="2036430"/>
              <a:ext cx="2514600" cy="3591385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7" name="ZoneTexte 6"/>
            <p:cNvSpPr txBox="1"/>
            <p:nvPr/>
          </p:nvSpPr>
          <p:spPr>
            <a:xfrm>
              <a:off x="2198893" y="2187020"/>
              <a:ext cx="2153940" cy="332398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sz="2000" b="1" dirty="0" smtClean="0">
                  <a:solidFill>
                    <a:schemeClr val="bg1">
                      <a:lumMod val="85000"/>
                    </a:schemeClr>
                  </a:solidFill>
                </a:rPr>
                <a:t>Data </a:t>
              </a:r>
              <a:r>
                <a:rPr lang="fr-FR" sz="2000" b="1" dirty="0" err="1" smtClean="0">
                  <a:solidFill>
                    <a:schemeClr val="bg1">
                      <a:lumMod val="85000"/>
                    </a:schemeClr>
                  </a:solidFill>
                </a:rPr>
                <a:t>Preparation</a:t>
              </a:r>
              <a:endParaRPr lang="fr-FR" sz="2000" b="1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>
                  <a:solidFill>
                    <a:schemeClr val="bg1">
                      <a:lumMod val="85000"/>
                    </a:schemeClr>
                  </a:solidFill>
                </a:rPr>
                <a:t>Cleaning</a:t>
              </a:r>
              <a:endParaRPr lang="fr-FR" sz="2000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>
                  <a:solidFill>
                    <a:schemeClr val="bg1">
                      <a:lumMod val="85000"/>
                    </a:schemeClr>
                  </a:solidFill>
                </a:rPr>
                <a:t>Featurization</a:t>
              </a:r>
              <a:endParaRPr lang="fr-FR" sz="2000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>
                  <a:solidFill>
                    <a:schemeClr val="bg1">
                      <a:lumMod val="85000"/>
                    </a:schemeClr>
                  </a:solidFill>
                </a:rPr>
                <a:t>Standardization</a:t>
              </a:r>
              <a:endParaRPr lang="fr-FR" sz="2000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>
                  <a:solidFill>
                    <a:schemeClr val="bg1">
                      <a:lumMod val="85000"/>
                    </a:schemeClr>
                  </a:solidFill>
                </a:rPr>
                <a:t>Encoding</a:t>
              </a:r>
              <a:endParaRPr lang="fr-FR" sz="2000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smtClean="0">
                  <a:solidFill>
                    <a:schemeClr val="bg1">
                      <a:lumMod val="85000"/>
                    </a:schemeClr>
                  </a:solidFill>
                </a:rPr>
                <a:t>Transformation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smtClean="0">
                  <a:solidFill>
                    <a:schemeClr val="bg1">
                      <a:lumMod val="85000"/>
                    </a:schemeClr>
                  </a:solidFill>
                </a:rPr>
                <a:t>Test/Train set</a:t>
              </a:r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4988368" y="2618914"/>
            <a:ext cx="3002664" cy="3749473"/>
            <a:chOff x="1993900" y="2036431"/>
            <a:chExt cx="2514600" cy="374947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11" name="Rectangle à coins arrondis 10"/>
            <p:cNvSpPr/>
            <p:nvPr/>
          </p:nvSpPr>
          <p:spPr>
            <a:xfrm>
              <a:off x="1993900" y="2036431"/>
              <a:ext cx="2514600" cy="3749473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2104459" y="2187020"/>
              <a:ext cx="2306032" cy="341632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 smtClean="0">
                  <a:solidFill>
                    <a:schemeClr val="bg1">
                      <a:lumMod val="85000"/>
                    </a:schemeClr>
                  </a:solidFill>
                </a:rPr>
                <a:t>Model Building</a:t>
              </a:r>
            </a:p>
            <a:p>
              <a:pPr>
                <a:lnSpc>
                  <a:spcPct val="150000"/>
                </a:lnSpc>
              </a:pPr>
              <a:r>
                <a:rPr lang="fr-FR" b="1" dirty="0" smtClean="0">
                  <a:solidFill>
                    <a:schemeClr val="bg1">
                      <a:lumMod val="85000"/>
                    </a:schemeClr>
                  </a:solidFill>
                </a:rPr>
                <a:t>&amp; Training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Hyper-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parameter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tuning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 (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Gridsearchcv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)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Automatic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 model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selection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>
                  <a:solidFill>
                    <a:schemeClr val="bg1">
                      <a:lumMod val="85000"/>
                    </a:schemeClr>
                  </a:solidFill>
                </a:rPr>
                <a:t>Models</a:t>
              </a:r>
              <a:r>
                <a:rPr lang="fr-FR" dirty="0">
                  <a:solidFill>
                    <a:schemeClr val="bg1">
                      <a:lumMod val="85000"/>
                    </a:schemeClr>
                  </a:solidFill>
                </a:rPr>
                <a:t>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testing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Model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comparison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8293098" y="2622344"/>
            <a:ext cx="2967569" cy="2533855"/>
            <a:chOff x="1993900" y="2036431"/>
            <a:chExt cx="2493260" cy="374947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14" name="Rectangle à coins arrondis 13"/>
            <p:cNvSpPr/>
            <p:nvPr/>
          </p:nvSpPr>
          <p:spPr>
            <a:xfrm>
              <a:off x="1993900" y="2036431"/>
              <a:ext cx="2493260" cy="3749473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2121529" y="2187021"/>
              <a:ext cx="2148411" cy="32107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 smtClean="0"/>
                <a:t>Model </a:t>
              </a:r>
              <a:r>
                <a:rPr lang="fr-FR" b="1" dirty="0" err="1" smtClean="0"/>
                <a:t>Deployment</a:t>
              </a:r>
              <a:endParaRPr lang="fr-FR" b="1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/>
                <a:t>Best model </a:t>
              </a:r>
              <a:r>
                <a:rPr lang="fr-FR" dirty="0" err="1" smtClean="0"/>
                <a:t>selected</a:t>
              </a:r>
              <a:endParaRPr lang="fr-FR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/>
                <a:t>Predictions</a:t>
              </a:r>
              <a:endParaRPr lang="fr-FR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/>
                <a:t>Site </a:t>
              </a:r>
              <a:r>
                <a:rPr lang="fr-FR" dirty="0" err="1" smtClean="0"/>
                <a:t>Energy</a:t>
              </a:r>
              <a:r>
                <a:rPr lang="fr-FR" dirty="0" smtClean="0"/>
                <a:t> Use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/>
                <a:t>GHG Emissions</a:t>
              </a:r>
            </a:p>
          </p:txBody>
        </p:sp>
      </p:grpSp>
      <p:sp>
        <p:nvSpPr>
          <p:cNvPr id="16" name="Ellipse 15"/>
          <p:cNvSpPr/>
          <p:nvPr/>
        </p:nvSpPr>
        <p:spPr>
          <a:xfrm>
            <a:off x="215900" y="4241800"/>
            <a:ext cx="1562100" cy="914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 smtClean="0">
                <a:solidFill>
                  <a:schemeClr val="bg1">
                    <a:lumMod val="85000"/>
                  </a:schemeClr>
                </a:solidFill>
              </a:rPr>
              <a:t>DATA</a:t>
            </a:r>
            <a:endParaRPr lang="en-US" sz="2800" b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21" name="Groupe 20"/>
          <p:cNvGrpSpPr/>
          <p:nvPr/>
        </p:nvGrpSpPr>
        <p:grpSpPr>
          <a:xfrm>
            <a:off x="996950" y="3073400"/>
            <a:ext cx="781050" cy="990600"/>
            <a:chOff x="996950" y="2717800"/>
            <a:chExt cx="781050" cy="990600"/>
          </a:xfrm>
        </p:grpSpPr>
        <p:cxnSp>
          <p:nvCxnSpPr>
            <p:cNvPr id="18" name="Connecteur droit 17"/>
            <p:cNvCxnSpPr/>
            <p:nvPr/>
          </p:nvCxnSpPr>
          <p:spPr>
            <a:xfrm flipV="1">
              <a:off x="996950" y="2724308"/>
              <a:ext cx="0" cy="9840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>
              <a:off x="996950" y="2717800"/>
              <a:ext cx="7810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22" name="Diagramme 21"/>
          <p:cNvGraphicFramePr/>
          <p:nvPr>
            <p:extLst>
              <p:ext uri="{D42A27DB-BD31-4B8C-83A1-F6EECF244321}">
                <p14:modId xmlns:p14="http://schemas.microsoft.com/office/powerpoint/2010/main" val="3566583569"/>
              </p:ext>
            </p:extLst>
          </p:nvPr>
        </p:nvGraphicFramePr>
        <p:xfrm>
          <a:off x="1485900" y="1776357"/>
          <a:ext cx="10058400" cy="640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5445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4197"/>
          </a:xfrm>
        </p:spPr>
        <p:txBody>
          <a:bodyPr/>
          <a:lstStyle/>
          <a:p>
            <a:r>
              <a:rPr lang="en-GB" b="1" dirty="0" smtClean="0"/>
              <a:t>Objective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39586"/>
            <a:ext cx="9803098" cy="54052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2400" dirty="0" smtClean="0"/>
              <a:t>To predict Site Energy Use &amp; GHG Emissions from non-residential buildings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7334" y="1403797"/>
            <a:ext cx="8596668" cy="19234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24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29DF2F8-731B-49E5-AEB1-1DE5C6BF9310}"/>
              </a:ext>
            </a:extLst>
          </p:cNvPr>
          <p:cNvSpPr txBox="1">
            <a:spLocks/>
          </p:cNvSpPr>
          <p:nvPr/>
        </p:nvSpPr>
        <p:spPr>
          <a:xfrm>
            <a:off x="677334" y="2202502"/>
            <a:ext cx="8596668" cy="7941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b="1" dirty="0" smtClean="0"/>
              <a:t>How?</a:t>
            </a:r>
            <a:endParaRPr lang="en-GB" sz="3200" b="1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1D50681-5AA0-459A-9014-9C43350FD10F}"/>
              </a:ext>
            </a:extLst>
          </p:cNvPr>
          <p:cNvSpPr txBox="1">
            <a:spLocks/>
          </p:cNvSpPr>
          <p:nvPr/>
        </p:nvSpPr>
        <p:spPr>
          <a:xfrm>
            <a:off x="474169" y="3026868"/>
            <a:ext cx="10050956" cy="3545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GB" sz="2400" dirty="0"/>
          </a:p>
          <a:p>
            <a:pPr>
              <a:buFont typeface="Wingdings" panose="05000000000000000000" pitchFamily="2" charset="2"/>
              <a:buChar char="Ø"/>
            </a:pPr>
            <a:endParaRPr lang="en-GB" sz="2400" dirty="0"/>
          </a:p>
          <a:p>
            <a:pPr algn="ctr">
              <a:buFont typeface="Wingdings" panose="05000000000000000000" pitchFamily="2" charset="2"/>
              <a:buChar char="Ø"/>
            </a:pPr>
            <a:endParaRPr lang="en-GB" sz="24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72972" y="2954727"/>
            <a:ext cx="9803098" cy="2470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GB" sz="2000" dirty="0" smtClean="0"/>
              <a:t>Use of Seattle buildings 2015 &amp; 2016 database that contains: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000" dirty="0"/>
              <a:t>Buildings Energy consumption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000" dirty="0"/>
              <a:t>Buildings GHG Emissions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000" dirty="0"/>
              <a:t>+ Buildings characteristics info</a:t>
            </a:r>
            <a:r>
              <a:rPr lang="en-GB" sz="2000" dirty="0" smtClean="0"/>
              <a:t>…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 smtClean="0"/>
              <a:t>2015 &amp; 2016 data expensive to measure</a:t>
            </a:r>
            <a:endParaRPr lang="en-GB" sz="2000" dirty="0"/>
          </a:p>
          <a:p>
            <a:pPr lvl="1">
              <a:buFont typeface="Wingdings" panose="05000000000000000000" pitchFamily="2" charset="2"/>
              <a:buChar char="Ø"/>
            </a:pPr>
            <a:endParaRPr lang="en-GB" sz="2000" dirty="0" smtClean="0"/>
          </a:p>
          <a:p>
            <a:pPr marL="0" indent="0">
              <a:buFont typeface="Wingdings 3" charset="2"/>
              <a:buNone/>
            </a:pPr>
            <a:endParaRPr lang="en-GB" sz="2000" dirty="0"/>
          </a:p>
        </p:txBody>
      </p:sp>
      <p:sp>
        <p:nvSpPr>
          <p:cNvPr id="5" name="Chevron 4"/>
          <p:cNvSpPr/>
          <p:nvPr/>
        </p:nvSpPr>
        <p:spPr>
          <a:xfrm>
            <a:off x="1256447" y="5312229"/>
            <a:ext cx="2575324" cy="1346780"/>
          </a:xfrm>
          <a:prstGeom prst="chevron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2015 &amp; 2016 </a:t>
            </a:r>
            <a:r>
              <a:rPr lang="fr-FR" dirty="0" err="1">
                <a:solidFill>
                  <a:schemeClr val="tx1"/>
                </a:solidFill>
              </a:rPr>
              <a:t>D</a:t>
            </a:r>
            <a:r>
              <a:rPr lang="fr-FR" dirty="0" err="1" smtClean="0">
                <a:solidFill>
                  <a:schemeClr val="tx1"/>
                </a:solidFill>
              </a:rPr>
              <a:t>atabase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hevron 9"/>
          <p:cNvSpPr/>
          <p:nvPr/>
        </p:nvSpPr>
        <p:spPr>
          <a:xfrm>
            <a:off x="3681788" y="5312229"/>
            <a:ext cx="2762555" cy="1351127"/>
          </a:xfrm>
          <a:prstGeom prst="chevron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>
                <a:solidFill>
                  <a:schemeClr val="tx1"/>
                </a:solidFill>
              </a:rPr>
              <a:t>Linear</a:t>
            </a:r>
            <a:r>
              <a:rPr lang="fr-FR" dirty="0" smtClean="0">
                <a:solidFill>
                  <a:schemeClr val="tx1"/>
                </a:solidFill>
              </a:rPr>
              <a:t> &amp; </a:t>
            </a:r>
            <a:r>
              <a:rPr lang="fr-FR" dirty="0" err="1" smtClean="0">
                <a:solidFill>
                  <a:schemeClr val="tx1"/>
                </a:solidFill>
              </a:rPr>
              <a:t>non_linear</a:t>
            </a:r>
            <a:r>
              <a:rPr lang="fr-FR" dirty="0" smtClean="0">
                <a:solidFill>
                  <a:schemeClr val="tx1"/>
                </a:solidFill>
              </a:rPr>
              <a:t> </a:t>
            </a:r>
            <a:r>
              <a:rPr lang="fr-FR" dirty="0" err="1">
                <a:solidFill>
                  <a:schemeClr val="tx1"/>
                </a:solidFill>
              </a:rPr>
              <a:t>m</a:t>
            </a:r>
            <a:r>
              <a:rPr lang="fr-FR" dirty="0" err="1" smtClean="0">
                <a:solidFill>
                  <a:schemeClr val="tx1"/>
                </a:solidFill>
              </a:rPr>
              <a:t>odels</a:t>
            </a:r>
            <a:r>
              <a:rPr lang="fr-FR" dirty="0" smtClean="0">
                <a:solidFill>
                  <a:schemeClr val="tx1"/>
                </a:solidFill>
              </a:rPr>
              <a:t> </a:t>
            </a:r>
            <a:r>
              <a:rPr lang="fr-FR" dirty="0" err="1" smtClean="0">
                <a:solidFill>
                  <a:schemeClr val="tx1"/>
                </a:solidFill>
              </a:rPr>
              <a:t>evaluation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hevron 10"/>
          <p:cNvSpPr/>
          <p:nvPr/>
        </p:nvSpPr>
        <p:spPr>
          <a:xfrm>
            <a:off x="6298727" y="5312229"/>
            <a:ext cx="2862690" cy="1346768"/>
          </a:xfrm>
          <a:prstGeom prst="chevron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>
                <a:solidFill>
                  <a:schemeClr val="tx1"/>
                </a:solidFill>
              </a:rPr>
              <a:t>Energy</a:t>
            </a:r>
            <a:r>
              <a:rPr lang="fr-FR" dirty="0" smtClean="0">
                <a:solidFill>
                  <a:schemeClr val="tx1"/>
                </a:solidFill>
              </a:rPr>
              <a:t> </a:t>
            </a:r>
            <a:r>
              <a:rPr lang="fr-FR" dirty="0" err="1" smtClean="0">
                <a:solidFill>
                  <a:schemeClr val="tx1"/>
                </a:solidFill>
              </a:rPr>
              <a:t>consumption</a:t>
            </a:r>
            <a:r>
              <a:rPr lang="fr-FR" dirty="0" smtClean="0">
                <a:solidFill>
                  <a:schemeClr val="tx1"/>
                </a:solidFill>
              </a:rPr>
              <a:t> &amp; GHG Emissions </a:t>
            </a:r>
            <a:r>
              <a:rPr lang="fr-FR" dirty="0" err="1" smtClean="0">
                <a:solidFill>
                  <a:schemeClr val="tx1"/>
                </a:solidFill>
              </a:rPr>
              <a:t>predictions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92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0C7A75-FCA9-42BD-9D1D-2690D121A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4850"/>
          </a:xfrm>
        </p:spPr>
        <p:txBody>
          <a:bodyPr/>
          <a:lstStyle/>
          <a:p>
            <a:r>
              <a:rPr lang="en-US" b="1" dirty="0" smtClean="0"/>
              <a:t>SEU &amp; GHG Predictions</a:t>
            </a:r>
            <a:endParaRPr lang="fr-FR" b="1" dirty="0"/>
          </a:p>
        </p:txBody>
      </p:sp>
      <p:sp>
        <p:nvSpPr>
          <p:cNvPr id="9" name="ZoneTexte 8"/>
          <p:cNvSpPr txBox="1"/>
          <p:nvPr/>
        </p:nvSpPr>
        <p:spPr>
          <a:xfrm>
            <a:off x="3082267" y="1421862"/>
            <a:ext cx="36070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Best model: </a:t>
            </a:r>
            <a:r>
              <a:rPr lang="fr-FR" sz="2400" b="1" u="sng" dirty="0" err="1" smtClean="0"/>
              <a:t>RandomForest</a:t>
            </a:r>
            <a:endParaRPr lang="en-US" sz="2400" b="1" u="sng" dirty="0"/>
          </a:p>
        </p:txBody>
      </p:sp>
      <p:grpSp>
        <p:nvGrpSpPr>
          <p:cNvPr id="27" name="Groupe 26"/>
          <p:cNvGrpSpPr/>
          <p:nvPr/>
        </p:nvGrpSpPr>
        <p:grpSpPr>
          <a:xfrm>
            <a:off x="1423035" y="5687641"/>
            <a:ext cx="8020048" cy="907631"/>
            <a:chOff x="447675" y="5337121"/>
            <a:chExt cx="8020048" cy="907631"/>
          </a:xfrm>
        </p:grpSpPr>
        <p:sp>
          <p:nvSpPr>
            <p:cNvPr id="10" name="Chevron 9"/>
            <p:cNvSpPr/>
            <p:nvPr/>
          </p:nvSpPr>
          <p:spPr>
            <a:xfrm>
              <a:off x="447675" y="5387923"/>
              <a:ext cx="1609726" cy="484632"/>
            </a:xfrm>
            <a:prstGeom prst="chevron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Data set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Chevron 10"/>
            <p:cNvSpPr/>
            <p:nvPr/>
          </p:nvSpPr>
          <p:spPr>
            <a:xfrm>
              <a:off x="2038351" y="5397448"/>
              <a:ext cx="2143124" cy="484632"/>
            </a:xfrm>
            <a:prstGeom prst="chevron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 smtClean="0">
                  <a:solidFill>
                    <a:schemeClr val="tx1"/>
                  </a:solidFill>
                </a:rPr>
                <a:t>Preprocessing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Chevron 12"/>
            <p:cNvSpPr/>
            <p:nvPr/>
          </p:nvSpPr>
          <p:spPr>
            <a:xfrm>
              <a:off x="6324599" y="5337121"/>
              <a:ext cx="2143124" cy="589544"/>
            </a:xfrm>
            <a:prstGeom prst="chevron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GHG </a:t>
              </a:r>
              <a:r>
                <a:rPr lang="fr-FR" dirty="0" err="1" smtClean="0">
                  <a:solidFill>
                    <a:schemeClr val="tx1"/>
                  </a:solidFill>
                </a:rPr>
                <a:t>predictions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Chevron 13"/>
            <p:cNvSpPr/>
            <p:nvPr/>
          </p:nvSpPr>
          <p:spPr>
            <a:xfrm>
              <a:off x="4181475" y="5337121"/>
              <a:ext cx="2143124" cy="589544"/>
            </a:xfrm>
            <a:prstGeom prst="chevron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SEU </a:t>
              </a:r>
              <a:r>
                <a:rPr lang="fr-FR" dirty="0" err="1" smtClean="0">
                  <a:solidFill>
                    <a:schemeClr val="tx1"/>
                  </a:solidFill>
                </a:rPr>
                <a:t>predictions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5528737" y="5906198"/>
              <a:ext cx="12971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i="1" u="sng" dirty="0" err="1" smtClean="0"/>
                <a:t>Dependance</a:t>
              </a:r>
              <a:endParaRPr lang="en-US" sz="1600" i="1" u="sng" dirty="0"/>
            </a:p>
          </p:txBody>
        </p:sp>
      </p:grpSp>
      <p:grpSp>
        <p:nvGrpSpPr>
          <p:cNvPr id="3" name="Groupe 2"/>
          <p:cNvGrpSpPr/>
          <p:nvPr/>
        </p:nvGrpSpPr>
        <p:grpSpPr>
          <a:xfrm>
            <a:off x="1554480" y="2139910"/>
            <a:ext cx="7924900" cy="1722510"/>
            <a:chOff x="457200" y="2383750"/>
            <a:chExt cx="7924900" cy="1722510"/>
          </a:xfrm>
        </p:grpSpPr>
        <p:sp>
          <p:nvSpPr>
            <p:cNvPr id="4" name="Chevron 3"/>
            <p:cNvSpPr/>
            <p:nvPr/>
          </p:nvSpPr>
          <p:spPr>
            <a:xfrm>
              <a:off x="2066926" y="2829931"/>
              <a:ext cx="2143124" cy="484632"/>
            </a:xfrm>
            <a:prstGeom prst="chevron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 smtClean="0">
                  <a:solidFill>
                    <a:schemeClr val="tx1"/>
                  </a:solidFill>
                </a:rPr>
                <a:t>Preprocessing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Chevron 4"/>
            <p:cNvSpPr/>
            <p:nvPr/>
          </p:nvSpPr>
          <p:spPr>
            <a:xfrm>
              <a:off x="6324599" y="2383750"/>
              <a:ext cx="1990725" cy="664601"/>
            </a:xfrm>
            <a:prstGeom prst="chevron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SEU </a:t>
              </a:r>
              <a:r>
                <a:rPr lang="fr-FR" dirty="0" err="1" smtClean="0">
                  <a:solidFill>
                    <a:schemeClr val="tx1"/>
                  </a:solidFill>
                </a:rPr>
                <a:t>predictions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Chevron 6"/>
            <p:cNvSpPr/>
            <p:nvPr/>
          </p:nvSpPr>
          <p:spPr>
            <a:xfrm>
              <a:off x="6362802" y="3454613"/>
              <a:ext cx="2019298" cy="651647"/>
            </a:xfrm>
            <a:prstGeom prst="chevron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GHG </a:t>
              </a:r>
              <a:r>
                <a:rPr lang="fr-FR" dirty="0" err="1" smtClean="0">
                  <a:solidFill>
                    <a:schemeClr val="tx1"/>
                  </a:solidFill>
                </a:rPr>
                <a:t>predictions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Chevron 7"/>
            <p:cNvSpPr/>
            <p:nvPr/>
          </p:nvSpPr>
          <p:spPr>
            <a:xfrm>
              <a:off x="457200" y="2829931"/>
              <a:ext cx="1609726" cy="484632"/>
            </a:xfrm>
            <a:prstGeom prst="chevron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Data set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6629407" y="3057150"/>
              <a:ext cx="14542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i="1" u="sng" dirty="0" err="1" smtClean="0"/>
                <a:t>Independance</a:t>
              </a:r>
              <a:endParaRPr lang="en-US" sz="1600" i="1" u="sng" dirty="0"/>
            </a:p>
          </p:txBody>
        </p:sp>
        <p:cxnSp>
          <p:nvCxnSpPr>
            <p:cNvPr id="22" name="Connecteur droit avec flèche 21"/>
            <p:cNvCxnSpPr/>
            <p:nvPr/>
          </p:nvCxnSpPr>
          <p:spPr>
            <a:xfrm flipV="1">
              <a:off x="4368800" y="2722625"/>
              <a:ext cx="1739598" cy="3496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avec flèche 23"/>
            <p:cNvCxnSpPr/>
            <p:nvPr/>
          </p:nvCxnSpPr>
          <p:spPr>
            <a:xfrm>
              <a:off x="4368800" y="3291702"/>
              <a:ext cx="1739598" cy="4725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8" name="Tableau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444894"/>
              </p:ext>
            </p:extLst>
          </p:nvPr>
        </p:nvGraphicFramePr>
        <p:xfrm>
          <a:off x="1957372" y="3821071"/>
          <a:ext cx="4897785" cy="1353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2595">
                  <a:extLst>
                    <a:ext uri="{9D8B030D-6E8A-4147-A177-3AD203B41FA5}">
                      <a16:colId xmlns:a16="http://schemas.microsoft.com/office/drawing/2014/main" val="2021670942"/>
                    </a:ext>
                  </a:extLst>
                </a:gridCol>
                <a:gridCol w="1632595">
                  <a:extLst>
                    <a:ext uri="{9D8B030D-6E8A-4147-A177-3AD203B41FA5}">
                      <a16:colId xmlns:a16="http://schemas.microsoft.com/office/drawing/2014/main" val="3337534490"/>
                    </a:ext>
                  </a:extLst>
                </a:gridCol>
                <a:gridCol w="1632595">
                  <a:extLst>
                    <a:ext uri="{9D8B030D-6E8A-4147-A177-3AD203B41FA5}">
                      <a16:colId xmlns:a16="http://schemas.microsoft.com/office/drawing/2014/main" val="3850413303"/>
                    </a:ext>
                  </a:extLst>
                </a:gridCol>
              </a:tblGrid>
              <a:tr h="4511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II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180747"/>
                  </a:ext>
                </a:extLst>
              </a:tr>
              <a:tr h="451118"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MAE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60.7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48.6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611150"/>
                  </a:ext>
                </a:extLst>
              </a:tr>
              <a:tr h="451118"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R2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0.84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883369"/>
                  </a:ext>
                </a:extLst>
              </a:tr>
            </a:tbl>
          </a:graphicData>
        </a:graphic>
      </p:graphicFrame>
      <p:sp>
        <p:nvSpPr>
          <p:cNvPr id="19" name="ZoneTexte 18"/>
          <p:cNvSpPr txBox="1"/>
          <p:nvPr/>
        </p:nvSpPr>
        <p:spPr>
          <a:xfrm>
            <a:off x="588396" y="2490144"/>
            <a:ext cx="312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smtClean="0"/>
              <a:t>I</a:t>
            </a:r>
            <a:endParaRPr lang="en-US" sz="3600" b="1" dirty="0"/>
          </a:p>
        </p:txBody>
      </p:sp>
      <p:sp>
        <p:nvSpPr>
          <p:cNvPr id="26" name="ZoneTexte 25"/>
          <p:cNvSpPr txBox="1"/>
          <p:nvPr/>
        </p:nvSpPr>
        <p:spPr>
          <a:xfrm>
            <a:off x="583958" y="5657593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 smtClean="0"/>
              <a:t>II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3673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0100"/>
          </a:xfrm>
        </p:spPr>
        <p:txBody>
          <a:bodyPr/>
          <a:lstStyle/>
          <a:p>
            <a:r>
              <a:rPr lang="fr-FR" b="1" dirty="0" smtClean="0"/>
              <a:t>Impact of </a:t>
            </a:r>
            <a:r>
              <a:rPr lang="fr-FR" b="1" dirty="0" err="1" smtClean="0"/>
              <a:t>ENERGYSTARScore</a:t>
            </a:r>
            <a:endParaRPr lang="en-US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21</a:t>
            </a:fld>
            <a:endParaRPr lang="en-US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"/>
          <a:srcRect l="20000" t="26296" r="39417" b="27334"/>
          <a:stretch/>
        </p:blipFill>
        <p:spPr>
          <a:xfrm>
            <a:off x="533400" y="1567120"/>
            <a:ext cx="5189085" cy="333507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3"/>
          <a:srcRect l="23001" t="37703" r="31166" b="49556"/>
          <a:stretch/>
        </p:blipFill>
        <p:spPr>
          <a:xfrm>
            <a:off x="892002" y="5222847"/>
            <a:ext cx="8382000" cy="131064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4"/>
          <a:srcRect l="20069" t="38395" r="48125" b="24939"/>
          <a:stretch/>
        </p:blipFill>
        <p:spPr>
          <a:xfrm>
            <a:off x="7940429" y="1409700"/>
            <a:ext cx="2829172" cy="1834638"/>
          </a:xfrm>
          <a:prstGeom prst="rect">
            <a:avLst/>
          </a:prstGeom>
        </p:spPr>
      </p:pic>
      <p:cxnSp>
        <p:nvCxnSpPr>
          <p:cNvPr id="14" name="Connecteur droit avec flèche 13"/>
          <p:cNvCxnSpPr/>
          <p:nvPr/>
        </p:nvCxnSpPr>
        <p:spPr>
          <a:xfrm>
            <a:off x="1968500" y="2260600"/>
            <a:ext cx="5537200" cy="0"/>
          </a:xfrm>
          <a:prstGeom prst="straightConnector1">
            <a:avLst/>
          </a:prstGeom>
          <a:ln w="3810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>
            <a:off x="5499100" y="3530600"/>
            <a:ext cx="2222500" cy="863600"/>
          </a:xfrm>
          <a:prstGeom prst="straightConnector1">
            <a:avLst/>
          </a:prstGeom>
          <a:ln w="38100">
            <a:solidFill>
              <a:schemeClr val="tx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5"/>
          <a:srcRect l="53333" t="39778" r="15667" b="25852"/>
          <a:stretch/>
        </p:blipFill>
        <p:spPr>
          <a:xfrm>
            <a:off x="8117216" y="3515209"/>
            <a:ext cx="2656694" cy="165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9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4DF6D6-07D4-4B19-A8B1-DC9FB7A53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</a:t>
            </a:r>
            <a:endParaRPr lang="fr-FR" b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F90A76F-FAAE-4EBC-81E9-1551D71E7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6AEF724-5808-40C1-BA61-406D27DC3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596789"/>
            <a:ext cx="8976621" cy="2022712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b="1" dirty="0" err="1" smtClean="0"/>
              <a:t>RandomForest</a:t>
            </a:r>
            <a:r>
              <a:rPr lang="en-GB" dirty="0" smtClean="0"/>
              <a:t> proved to be the best model (Running time + performance)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Using Site Energy Use predictions improve the metrics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err="1" smtClean="0"/>
              <a:t>ENERGYSTARScore</a:t>
            </a:r>
            <a:r>
              <a:rPr lang="en-GB" dirty="0" smtClean="0"/>
              <a:t> has a positive impact on our metrics – Economical budget to take into account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/>
              <a:t>City of Seattle could forecast GHG Emissions for future buildings with a </a:t>
            </a:r>
            <a:r>
              <a:rPr lang="en-GB" dirty="0" smtClean="0"/>
              <a:t>Mean Absolute Error of 40 </a:t>
            </a:r>
            <a:r>
              <a:rPr lang="en-GB" dirty="0" smtClean="0"/>
              <a:t>MetricTonsCO2e</a:t>
            </a:r>
            <a:endParaRPr lang="en-GB" dirty="0" smtClean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24DF6D6-07D4-4B19-A8B1-DC9FB7A53021}"/>
              </a:ext>
            </a:extLst>
          </p:cNvPr>
          <p:cNvSpPr txBox="1">
            <a:spLocks/>
          </p:cNvSpPr>
          <p:nvPr/>
        </p:nvSpPr>
        <p:spPr>
          <a:xfrm>
            <a:off x="677334" y="3581400"/>
            <a:ext cx="8596668" cy="7048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 smtClean="0"/>
              <a:t>Going further</a:t>
            </a:r>
            <a:endParaRPr lang="fr-FR" sz="3200" b="1" dirty="0"/>
          </a:p>
        </p:txBody>
      </p:sp>
      <p:sp>
        <p:nvSpPr>
          <p:cNvPr id="6" name="ZoneTexte 5"/>
          <p:cNvSpPr txBox="1"/>
          <p:nvPr/>
        </p:nvSpPr>
        <p:spPr>
          <a:xfrm>
            <a:off x="710565" y="4269105"/>
            <a:ext cx="7346883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fr-FR" dirty="0" smtClean="0"/>
              <a:t>Use VIF (Variance Inflation Factor) for </a:t>
            </a:r>
            <a:r>
              <a:rPr lang="fr-FR" dirty="0" err="1" smtClean="0"/>
              <a:t>collinearity</a:t>
            </a:r>
            <a:r>
              <a:rPr lang="fr-FR" dirty="0" smtClean="0"/>
              <a:t> </a:t>
            </a:r>
            <a:r>
              <a:rPr lang="fr-FR" dirty="0" err="1" smtClean="0"/>
              <a:t>indicators</a:t>
            </a:r>
            <a:endParaRPr lang="fr-FR" dirty="0" smtClean="0"/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fr-FR" dirty="0" err="1" smtClean="0"/>
              <a:t>Feature</a:t>
            </a:r>
            <a:r>
              <a:rPr lang="fr-FR" dirty="0" smtClean="0"/>
              <a:t> importance &amp; noise </a:t>
            </a:r>
            <a:r>
              <a:rPr lang="fr-FR" dirty="0" err="1" smtClean="0"/>
              <a:t>reduction</a:t>
            </a:r>
            <a:r>
              <a:rPr lang="fr-FR" dirty="0" smtClean="0"/>
              <a:t> by </a:t>
            </a:r>
            <a:r>
              <a:rPr lang="fr-FR" dirty="0" err="1" smtClean="0"/>
              <a:t>feature</a:t>
            </a:r>
            <a:r>
              <a:rPr lang="fr-FR" dirty="0" smtClean="0"/>
              <a:t> </a:t>
            </a:r>
            <a:r>
              <a:rPr lang="fr-FR" dirty="0" err="1" smtClean="0"/>
              <a:t>selection</a:t>
            </a:r>
            <a:endParaRPr lang="fr-FR" dirty="0" smtClean="0"/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fr-FR" dirty="0" smtClean="0"/>
              <a:t>Check </a:t>
            </a:r>
            <a:r>
              <a:rPr lang="fr-FR" dirty="0" err="1" smtClean="0"/>
              <a:t>Early</a:t>
            </a:r>
            <a:r>
              <a:rPr lang="fr-FR" dirty="0" smtClean="0"/>
              <a:t> </a:t>
            </a:r>
            <a:r>
              <a:rPr lang="fr-FR" dirty="0" err="1" smtClean="0"/>
              <a:t>stopping</a:t>
            </a:r>
            <a:r>
              <a:rPr lang="fr-FR" dirty="0" smtClean="0"/>
              <a:t> for </a:t>
            </a:r>
            <a:r>
              <a:rPr lang="fr-FR" dirty="0" err="1" smtClean="0"/>
              <a:t>XGBoost</a:t>
            </a:r>
            <a:r>
              <a:rPr lang="fr-FR" dirty="0" smtClean="0"/>
              <a:t> (not </a:t>
            </a:r>
            <a:r>
              <a:rPr lang="fr-FR" dirty="0" err="1" smtClean="0"/>
              <a:t>available</a:t>
            </a:r>
            <a:r>
              <a:rPr lang="fr-FR" dirty="0" smtClean="0"/>
              <a:t> in </a:t>
            </a:r>
            <a:r>
              <a:rPr lang="fr-FR" dirty="0" err="1" smtClean="0"/>
              <a:t>RandomForest</a:t>
            </a:r>
            <a:r>
              <a:rPr lang="fr-FR" dirty="0" smtClean="0"/>
              <a:t>)</a:t>
            </a: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fr-FR" dirty="0" err="1" smtClean="0"/>
              <a:t>Precision</a:t>
            </a:r>
            <a:r>
              <a:rPr lang="fr-FR" dirty="0" smtClean="0"/>
              <a:t> in </a:t>
            </a:r>
            <a:r>
              <a:rPr lang="fr-FR" dirty="0" err="1" smtClean="0"/>
              <a:t>errors</a:t>
            </a:r>
            <a:endParaRPr lang="fr-FR" dirty="0" smtClean="0"/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62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3900"/>
          </a:xfrm>
        </p:spPr>
        <p:txBody>
          <a:bodyPr/>
          <a:lstStyle/>
          <a:p>
            <a:r>
              <a:rPr lang="fr-FR" b="1" dirty="0" err="1" smtClean="0"/>
              <a:t>Process</a:t>
            </a:r>
            <a:r>
              <a:rPr lang="fr-FR" b="1" dirty="0" smtClean="0"/>
              <a:t> </a:t>
            </a:r>
            <a:r>
              <a:rPr lang="fr-FR" b="1" dirty="0" err="1"/>
              <a:t>O</a:t>
            </a:r>
            <a:r>
              <a:rPr lang="fr-FR" b="1" dirty="0" err="1" smtClean="0"/>
              <a:t>verview</a:t>
            </a:r>
            <a:endParaRPr lang="en-US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590663" y="6308062"/>
            <a:ext cx="683339" cy="365125"/>
          </a:xfrm>
        </p:spPr>
        <p:txBody>
          <a:bodyPr/>
          <a:lstStyle/>
          <a:p>
            <a:fld id="{519954A3-9DFD-4C44-94BA-B95130A3BA1C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8" name="Groupe 7"/>
          <p:cNvGrpSpPr/>
          <p:nvPr/>
        </p:nvGrpSpPr>
        <p:grpSpPr>
          <a:xfrm>
            <a:off x="2019300" y="2618914"/>
            <a:ext cx="2667002" cy="3591385"/>
            <a:chOff x="1993900" y="2036430"/>
            <a:chExt cx="2514600" cy="3591385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6" name="Rectangle à coins arrondis 5"/>
            <p:cNvSpPr/>
            <p:nvPr/>
          </p:nvSpPr>
          <p:spPr>
            <a:xfrm>
              <a:off x="1993900" y="2036430"/>
              <a:ext cx="2514600" cy="3591385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7" name="ZoneTexte 6"/>
            <p:cNvSpPr txBox="1"/>
            <p:nvPr/>
          </p:nvSpPr>
          <p:spPr>
            <a:xfrm>
              <a:off x="2198893" y="2187020"/>
              <a:ext cx="2177888" cy="332398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sz="2000" b="1" dirty="0" smtClean="0"/>
                <a:t>Data </a:t>
              </a:r>
              <a:r>
                <a:rPr lang="fr-FR" sz="2000" b="1" dirty="0" err="1" smtClean="0"/>
                <a:t>Preparation</a:t>
              </a:r>
              <a:endParaRPr lang="fr-FR" sz="2000" b="1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/>
                <a:t>Cleaning</a:t>
              </a:r>
              <a:endParaRPr lang="fr-FR" sz="2000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/>
                <a:t>Featurization</a:t>
              </a:r>
              <a:endParaRPr lang="fr-FR" sz="2000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/>
                <a:t>Standardization</a:t>
              </a:r>
              <a:endParaRPr lang="fr-FR" sz="2000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/>
                <a:t>Encoding</a:t>
              </a:r>
              <a:endParaRPr lang="fr-FR" sz="2000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smtClean="0"/>
                <a:t>Transformation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smtClean="0"/>
                <a:t>Test/Train set</a:t>
              </a:r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4988368" y="2618914"/>
            <a:ext cx="3002664" cy="3749473"/>
            <a:chOff x="1993900" y="2036431"/>
            <a:chExt cx="2514600" cy="374947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11" name="Rectangle à coins arrondis 10"/>
            <p:cNvSpPr/>
            <p:nvPr/>
          </p:nvSpPr>
          <p:spPr>
            <a:xfrm>
              <a:off x="1993900" y="2036431"/>
              <a:ext cx="2514600" cy="3749473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2104459" y="2187020"/>
              <a:ext cx="2306032" cy="341632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 smtClean="0"/>
                <a:t>Model Building</a:t>
              </a:r>
            </a:p>
            <a:p>
              <a:pPr>
                <a:lnSpc>
                  <a:spcPct val="150000"/>
                </a:lnSpc>
              </a:pPr>
              <a:r>
                <a:rPr lang="fr-FR" b="1" dirty="0" smtClean="0"/>
                <a:t>&amp; Training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/>
                <a:t>Hyper-</a:t>
              </a:r>
              <a:r>
                <a:rPr lang="fr-FR" dirty="0" err="1" smtClean="0"/>
                <a:t>parameter</a:t>
              </a:r>
              <a:r>
                <a:rPr lang="fr-FR" dirty="0" smtClean="0"/>
                <a:t> </a:t>
              </a:r>
              <a:r>
                <a:rPr lang="fr-FR" dirty="0" err="1" smtClean="0"/>
                <a:t>tuning</a:t>
              </a:r>
              <a:r>
                <a:rPr lang="fr-FR" dirty="0" smtClean="0"/>
                <a:t> (</a:t>
              </a:r>
              <a:r>
                <a:rPr lang="fr-FR" dirty="0" err="1" smtClean="0"/>
                <a:t>Gridsearchcv</a:t>
              </a:r>
              <a:r>
                <a:rPr lang="fr-FR" dirty="0" smtClean="0"/>
                <a:t>)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/>
                <a:t>Automatic</a:t>
              </a:r>
              <a:r>
                <a:rPr lang="fr-FR" dirty="0" smtClean="0"/>
                <a:t> model </a:t>
              </a:r>
              <a:r>
                <a:rPr lang="fr-FR" dirty="0" err="1" smtClean="0"/>
                <a:t>selection</a:t>
              </a:r>
              <a:endParaRPr lang="fr-FR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/>
                <a:t>Models</a:t>
              </a:r>
              <a:r>
                <a:rPr lang="fr-FR" dirty="0"/>
                <a:t> </a:t>
              </a:r>
              <a:r>
                <a:rPr lang="fr-FR" dirty="0" err="1" smtClean="0"/>
                <a:t>testing</a:t>
              </a:r>
              <a:endParaRPr lang="fr-FR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/>
                <a:t>Models</a:t>
              </a:r>
              <a:r>
                <a:rPr lang="fr-FR" dirty="0" smtClean="0"/>
                <a:t> </a:t>
              </a:r>
              <a:r>
                <a:rPr lang="fr-FR" dirty="0" err="1" smtClean="0"/>
                <a:t>comparison</a:t>
              </a:r>
              <a:endParaRPr lang="fr-FR" dirty="0" smtClean="0"/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8293098" y="2622344"/>
            <a:ext cx="3002664" cy="2533855"/>
            <a:chOff x="1993900" y="2036429"/>
            <a:chExt cx="2514600" cy="4528514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14" name="Rectangle à coins arrondis 13"/>
            <p:cNvSpPr/>
            <p:nvPr/>
          </p:nvSpPr>
          <p:spPr>
            <a:xfrm>
              <a:off x="1993900" y="2036429"/>
              <a:ext cx="2514600" cy="4528514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2104459" y="2187021"/>
              <a:ext cx="2306032" cy="387791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 smtClean="0"/>
                <a:t>Model </a:t>
              </a:r>
              <a:r>
                <a:rPr lang="fr-FR" b="1" dirty="0" err="1" smtClean="0"/>
                <a:t>Deployment</a:t>
              </a:r>
              <a:endParaRPr lang="fr-FR" b="1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/>
                <a:t>Best model </a:t>
              </a:r>
              <a:r>
                <a:rPr lang="fr-FR" dirty="0" err="1" smtClean="0"/>
                <a:t>selected</a:t>
              </a:r>
              <a:endParaRPr lang="fr-FR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/>
                <a:t>Predictions</a:t>
              </a:r>
              <a:endParaRPr lang="fr-FR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/>
                <a:t>Site </a:t>
              </a:r>
              <a:r>
                <a:rPr lang="fr-FR" dirty="0" err="1"/>
                <a:t>Energy</a:t>
              </a:r>
              <a:r>
                <a:rPr lang="fr-FR" dirty="0"/>
                <a:t> Use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/>
                <a:t>GHG </a:t>
              </a:r>
              <a:r>
                <a:rPr lang="fr-FR" dirty="0" smtClean="0"/>
                <a:t>Emissions</a:t>
              </a:r>
              <a:endParaRPr lang="fr-FR" dirty="0"/>
            </a:p>
          </p:txBody>
        </p:sp>
      </p:grpSp>
      <p:sp>
        <p:nvSpPr>
          <p:cNvPr id="16" name="Ellipse 15"/>
          <p:cNvSpPr/>
          <p:nvPr/>
        </p:nvSpPr>
        <p:spPr>
          <a:xfrm>
            <a:off x="215900" y="4241800"/>
            <a:ext cx="1562100" cy="914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 smtClean="0">
                <a:solidFill>
                  <a:schemeClr val="tx1"/>
                </a:solidFill>
              </a:rPr>
              <a:t>DATA</a:t>
            </a:r>
            <a:endParaRPr lang="en-US" sz="2800" b="1" dirty="0">
              <a:solidFill>
                <a:schemeClr val="tx1"/>
              </a:solidFill>
            </a:endParaRPr>
          </a:p>
        </p:txBody>
      </p:sp>
      <p:grpSp>
        <p:nvGrpSpPr>
          <p:cNvPr id="21" name="Groupe 20"/>
          <p:cNvGrpSpPr/>
          <p:nvPr/>
        </p:nvGrpSpPr>
        <p:grpSpPr>
          <a:xfrm>
            <a:off x="996950" y="3073400"/>
            <a:ext cx="781050" cy="990600"/>
            <a:chOff x="996950" y="2717800"/>
            <a:chExt cx="781050" cy="990600"/>
          </a:xfrm>
        </p:grpSpPr>
        <p:cxnSp>
          <p:nvCxnSpPr>
            <p:cNvPr id="18" name="Connecteur droit 17"/>
            <p:cNvCxnSpPr/>
            <p:nvPr/>
          </p:nvCxnSpPr>
          <p:spPr>
            <a:xfrm flipV="1">
              <a:off x="996950" y="2724308"/>
              <a:ext cx="0" cy="9840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>
              <a:off x="996950" y="2717800"/>
              <a:ext cx="7810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22" name="Diagramme 21"/>
          <p:cNvGraphicFramePr/>
          <p:nvPr/>
        </p:nvGraphicFramePr>
        <p:xfrm>
          <a:off x="1485900" y="1776357"/>
          <a:ext cx="10058400" cy="640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6710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3900"/>
          </a:xfrm>
        </p:spPr>
        <p:txBody>
          <a:bodyPr/>
          <a:lstStyle/>
          <a:p>
            <a:r>
              <a:rPr lang="fr-FR" b="1" dirty="0" smtClean="0"/>
              <a:t>Data </a:t>
            </a:r>
            <a:r>
              <a:rPr lang="fr-FR" b="1" dirty="0" err="1"/>
              <a:t>P</a:t>
            </a:r>
            <a:r>
              <a:rPr lang="fr-FR" b="1" dirty="0" err="1" smtClean="0"/>
              <a:t>reparation</a:t>
            </a:r>
            <a:endParaRPr lang="en-US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590663" y="6308062"/>
            <a:ext cx="683339" cy="365125"/>
          </a:xfrm>
        </p:spPr>
        <p:txBody>
          <a:bodyPr/>
          <a:lstStyle/>
          <a:p>
            <a:fld id="{519954A3-9DFD-4C44-94BA-B95130A3BA1C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8" name="Groupe 7"/>
          <p:cNvGrpSpPr/>
          <p:nvPr/>
        </p:nvGrpSpPr>
        <p:grpSpPr>
          <a:xfrm>
            <a:off x="2019300" y="2618914"/>
            <a:ext cx="2667002" cy="3591385"/>
            <a:chOff x="1993900" y="2036430"/>
            <a:chExt cx="2514600" cy="3591385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6" name="Rectangle à coins arrondis 5"/>
            <p:cNvSpPr/>
            <p:nvPr/>
          </p:nvSpPr>
          <p:spPr>
            <a:xfrm>
              <a:off x="1993900" y="2036430"/>
              <a:ext cx="2514600" cy="3591385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7" name="ZoneTexte 6"/>
            <p:cNvSpPr txBox="1"/>
            <p:nvPr/>
          </p:nvSpPr>
          <p:spPr>
            <a:xfrm>
              <a:off x="2198893" y="2187020"/>
              <a:ext cx="2153940" cy="332398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sz="2000" b="1" dirty="0" smtClean="0"/>
                <a:t>Data </a:t>
              </a:r>
              <a:r>
                <a:rPr lang="fr-FR" sz="2000" b="1" dirty="0" err="1" smtClean="0"/>
                <a:t>Preparation</a:t>
              </a:r>
              <a:endParaRPr lang="fr-FR" sz="2000" b="1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/>
                <a:t>Cleaning</a:t>
              </a:r>
              <a:endParaRPr lang="fr-FR" sz="2000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/>
                <a:t>Featurization</a:t>
              </a:r>
              <a:endParaRPr lang="fr-FR" sz="2000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/>
                <a:t>Standardization</a:t>
              </a:r>
              <a:endParaRPr lang="fr-FR" sz="2000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err="1" smtClean="0"/>
                <a:t>Encoding</a:t>
              </a:r>
              <a:endParaRPr lang="fr-FR" sz="2000" dirty="0" smtClean="0"/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smtClean="0"/>
                <a:t>Transformation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sz="2000" dirty="0" smtClean="0"/>
                <a:t>Test/Train set</a:t>
              </a:r>
            </a:p>
          </p:txBody>
        </p:sp>
      </p:grpSp>
      <p:grpSp>
        <p:nvGrpSpPr>
          <p:cNvPr id="10" name="Groupe 9"/>
          <p:cNvGrpSpPr/>
          <p:nvPr/>
        </p:nvGrpSpPr>
        <p:grpSpPr>
          <a:xfrm>
            <a:off x="4988368" y="2618914"/>
            <a:ext cx="3002664" cy="3749473"/>
            <a:chOff x="1993900" y="2036431"/>
            <a:chExt cx="2514600" cy="3749473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11" name="Rectangle à coins arrondis 10"/>
            <p:cNvSpPr/>
            <p:nvPr/>
          </p:nvSpPr>
          <p:spPr>
            <a:xfrm>
              <a:off x="1993900" y="2036431"/>
              <a:ext cx="2514600" cy="3749473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2104459" y="2187020"/>
              <a:ext cx="2306032" cy="341632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 smtClean="0">
                  <a:solidFill>
                    <a:schemeClr val="bg1">
                      <a:lumMod val="85000"/>
                    </a:schemeClr>
                  </a:solidFill>
                </a:rPr>
                <a:t>Model Building</a:t>
              </a:r>
            </a:p>
            <a:p>
              <a:pPr>
                <a:lnSpc>
                  <a:spcPct val="150000"/>
                </a:lnSpc>
              </a:pPr>
              <a:r>
                <a:rPr lang="fr-FR" b="1" dirty="0" smtClean="0">
                  <a:solidFill>
                    <a:schemeClr val="bg1">
                      <a:lumMod val="85000"/>
                    </a:schemeClr>
                  </a:solidFill>
                </a:rPr>
                <a:t>&amp; Training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Hyper-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parameter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tuning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 (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Gridsearchcv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)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Automatic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 model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selection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Models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testing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Models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comparison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3" name="Groupe 12"/>
          <p:cNvGrpSpPr/>
          <p:nvPr/>
        </p:nvGrpSpPr>
        <p:grpSpPr>
          <a:xfrm>
            <a:off x="8293098" y="2622344"/>
            <a:ext cx="3002664" cy="2602781"/>
            <a:chOff x="1993900" y="2036429"/>
            <a:chExt cx="2514600" cy="5232135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grpSpPr>
        <p:sp>
          <p:nvSpPr>
            <p:cNvPr id="14" name="Rectangle à coins arrondis 13"/>
            <p:cNvSpPr/>
            <p:nvPr/>
          </p:nvSpPr>
          <p:spPr>
            <a:xfrm>
              <a:off x="1993900" y="2036429"/>
              <a:ext cx="2514600" cy="5232135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2121531" y="2187022"/>
              <a:ext cx="2180318" cy="436180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b="1" dirty="0" smtClean="0">
                  <a:solidFill>
                    <a:schemeClr val="bg1">
                      <a:lumMod val="85000"/>
                    </a:schemeClr>
                  </a:solidFill>
                </a:rPr>
                <a:t>Model </a:t>
              </a:r>
              <a:r>
                <a:rPr lang="fr-FR" b="1" dirty="0" err="1" smtClean="0">
                  <a:solidFill>
                    <a:schemeClr val="bg1">
                      <a:lumMod val="85000"/>
                    </a:schemeClr>
                  </a:solidFill>
                </a:rPr>
                <a:t>Deployment</a:t>
              </a:r>
              <a:endParaRPr lang="fr-FR" b="1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Best model </a:t>
              </a: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selected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 err="1" smtClean="0">
                  <a:solidFill>
                    <a:schemeClr val="bg1">
                      <a:lumMod val="85000"/>
                    </a:schemeClr>
                  </a:solidFill>
                </a:rPr>
                <a:t>Predictions</a:t>
              </a:r>
              <a:endParaRPr lang="fr-FR" dirty="0" smtClean="0">
                <a:solidFill>
                  <a:schemeClr val="bg1">
                    <a:lumMod val="85000"/>
                  </a:schemeClr>
                </a:solidFill>
              </a:endParaRP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>
                  <a:solidFill>
                    <a:schemeClr val="bg1">
                      <a:lumMod val="85000"/>
                    </a:schemeClr>
                  </a:solidFill>
                </a:rPr>
                <a:t>Site </a:t>
              </a:r>
              <a:r>
                <a:rPr lang="fr-FR" dirty="0" err="1">
                  <a:solidFill>
                    <a:schemeClr val="bg1">
                      <a:lumMod val="85000"/>
                    </a:schemeClr>
                  </a:solidFill>
                </a:rPr>
                <a:t>Energy</a:t>
              </a:r>
              <a:r>
                <a:rPr lang="fr-FR" dirty="0">
                  <a:solidFill>
                    <a:schemeClr val="bg1">
                      <a:lumMod val="85000"/>
                    </a:schemeClr>
                  </a:solidFill>
                </a:rPr>
                <a:t> Use</a:t>
              </a:r>
            </a:p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fr-FR" dirty="0">
                  <a:solidFill>
                    <a:schemeClr val="bg1">
                      <a:lumMod val="85000"/>
                    </a:schemeClr>
                  </a:solidFill>
                </a:rPr>
                <a:t>GHG </a:t>
              </a:r>
              <a:r>
                <a:rPr lang="fr-FR" dirty="0" smtClean="0">
                  <a:solidFill>
                    <a:schemeClr val="bg1">
                      <a:lumMod val="85000"/>
                    </a:schemeClr>
                  </a:solidFill>
                </a:rPr>
                <a:t>Emissions</a:t>
              </a:r>
              <a:endParaRPr lang="fr-FR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6" name="Ellipse 15"/>
          <p:cNvSpPr/>
          <p:nvPr/>
        </p:nvSpPr>
        <p:spPr>
          <a:xfrm>
            <a:off x="215900" y="4241800"/>
            <a:ext cx="1562100" cy="914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 smtClean="0">
                <a:solidFill>
                  <a:schemeClr val="tx1"/>
                </a:solidFill>
              </a:rPr>
              <a:t>DATA</a:t>
            </a:r>
            <a:endParaRPr lang="en-US" sz="2800" b="1" dirty="0">
              <a:solidFill>
                <a:schemeClr val="tx1"/>
              </a:solidFill>
            </a:endParaRPr>
          </a:p>
        </p:txBody>
      </p:sp>
      <p:grpSp>
        <p:nvGrpSpPr>
          <p:cNvPr id="21" name="Groupe 20"/>
          <p:cNvGrpSpPr/>
          <p:nvPr/>
        </p:nvGrpSpPr>
        <p:grpSpPr>
          <a:xfrm>
            <a:off x="996950" y="3073400"/>
            <a:ext cx="781050" cy="990600"/>
            <a:chOff x="996950" y="2717800"/>
            <a:chExt cx="781050" cy="990600"/>
          </a:xfrm>
        </p:grpSpPr>
        <p:cxnSp>
          <p:nvCxnSpPr>
            <p:cNvPr id="18" name="Connecteur droit 17"/>
            <p:cNvCxnSpPr/>
            <p:nvPr/>
          </p:nvCxnSpPr>
          <p:spPr>
            <a:xfrm flipV="1">
              <a:off x="996950" y="2724308"/>
              <a:ext cx="0" cy="98409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>
              <a:off x="996950" y="2717800"/>
              <a:ext cx="7810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22" name="Diagramme 21"/>
          <p:cNvGraphicFramePr/>
          <p:nvPr>
            <p:extLst>
              <p:ext uri="{D42A27DB-BD31-4B8C-83A1-F6EECF244321}">
                <p14:modId xmlns:p14="http://schemas.microsoft.com/office/powerpoint/2010/main" val="2377290322"/>
              </p:ext>
            </p:extLst>
          </p:nvPr>
        </p:nvGraphicFramePr>
        <p:xfrm>
          <a:off x="1485900" y="1776357"/>
          <a:ext cx="10058400" cy="640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229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5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2154"/>
          </a:xfrm>
        </p:spPr>
        <p:txBody>
          <a:bodyPr/>
          <a:lstStyle/>
          <a:p>
            <a:r>
              <a:rPr lang="en-GB" b="1" dirty="0"/>
              <a:t>Data set available </a:t>
            </a:r>
          </a:p>
        </p:txBody>
      </p:sp>
      <p:sp>
        <p:nvSpPr>
          <p:cNvPr id="2" name="Rectangle 1"/>
          <p:cNvSpPr/>
          <p:nvPr/>
        </p:nvSpPr>
        <p:spPr>
          <a:xfrm>
            <a:off x="468514" y="1533520"/>
            <a:ext cx="8768811" cy="923330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US" b="1" dirty="0"/>
              <a:t>SEA Building Energy </a:t>
            </a:r>
            <a:r>
              <a:rPr lang="en-US" b="1" dirty="0" smtClean="0"/>
              <a:t>Benchmarking </a:t>
            </a:r>
            <a:r>
              <a:rPr lang="en-US" b="0" i="0" dirty="0" smtClean="0">
                <a:effectLst/>
                <a:latin typeface="Helvetica Neue"/>
              </a:rPr>
              <a:t>is an open </a:t>
            </a:r>
            <a:r>
              <a:rPr lang="en-US" b="0" i="0" dirty="0">
                <a:effectLst/>
                <a:latin typeface="Helvetica Neue"/>
              </a:rPr>
              <a:t>database </a:t>
            </a:r>
            <a:r>
              <a:rPr lang="en-US" b="0" i="0" dirty="0" smtClean="0">
                <a:effectLst/>
                <a:latin typeface="Helvetica Neue"/>
              </a:rPr>
              <a:t>from th</a:t>
            </a:r>
            <a:r>
              <a:rPr lang="en-US" dirty="0" smtClean="0">
                <a:latin typeface="Helvetica Neue"/>
              </a:rPr>
              <a:t>e city of Seattle</a:t>
            </a:r>
            <a:r>
              <a:rPr lang="en-US" b="0" i="0" dirty="0" smtClean="0">
                <a:effectLst/>
                <a:latin typeface="Helvetica Neue"/>
              </a:rPr>
              <a:t>.</a:t>
            </a:r>
            <a:endParaRPr lang="en-US" b="0" i="0" dirty="0">
              <a:effectLst/>
              <a:latin typeface="Helvetica Neue"/>
            </a:endParaRP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GB" dirty="0" err="1"/>
              <a:t>df_data</a:t>
            </a:r>
            <a:r>
              <a:rPr lang="en-GB" dirty="0"/>
              <a:t> = </a:t>
            </a:r>
            <a:r>
              <a:rPr lang="en-GB" dirty="0" err="1"/>
              <a:t>pd.read_csv</a:t>
            </a:r>
            <a:r>
              <a:rPr lang="en-GB" dirty="0"/>
              <a:t> </a:t>
            </a:r>
            <a:r>
              <a:rPr lang="en-GB" dirty="0" smtClean="0"/>
              <a:t>(“2015-building-energy-benchmarking.csv</a:t>
            </a:r>
            <a:r>
              <a:rPr lang="en-GB" dirty="0"/>
              <a:t>")</a:t>
            </a:r>
          </a:p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GB" dirty="0" err="1" smtClean="0"/>
              <a:t>df_data.head</a:t>
            </a:r>
            <a:r>
              <a:rPr lang="en-GB" dirty="0" smtClean="0"/>
              <a:t>(2)</a:t>
            </a:r>
            <a:endParaRPr lang="en-GB" dirty="0"/>
          </a:p>
        </p:txBody>
      </p:sp>
      <p:sp>
        <p:nvSpPr>
          <p:cNvPr id="3" name="Arrow: Curved Up 2">
            <a:extLst>
              <a:ext uri="{FF2B5EF4-FFF2-40B4-BE49-F238E27FC236}">
                <a16:creationId xmlns:a16="http://schemas.microsoft.com/office/drawing/2014/main" id="{01A6DF3C-7CE3-4562-A382-A2F990308DCF}"/>
              </a:ext>
            </a:extLst>
          </p:cNvPr>
          <p:cNvSpPr/>
          <p:nvPr/>
        </p:nvSpPr>
        <p:spPr>
          <a:xfrm rot="19520650">
            <a:off x="8072222" y="5619587"/>
            <a:ext cx="1604210" cy="572284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19444" t="65852" r="15209" b="19926"/>
          <a:stretch/>
        </p:blipFill>
        <p:spPr>
          <a:xfrm>
            <a:off x="723021" y="5476507"/>
            <a:ext cx="6973994" cy="85377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"/>
          <a:srcRect l="19444" t="30889" r="15209" b="45556"/>
          <a:stretch/>
        </p:blipFill>
        <p:spPr>
          <a:xfrm>
            <a:off x="723021" y="2747827"/>
            <a:ext cx="6973994" cy="141406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/>
          <a:srcRect l="20000" t="55061" r="31319" b="32840"/>
          <a:stretch/>
        </p:blipFill>
        <p:spPr>
          <a:xfrm>
            <a:off x="5329483" y="4269248"/>
            <a:ext cx="6862517" cy="959382"/>
          </a:xfrm>
          <a:prstGeom prst="rect">
            <a:avLst/>
          </a:prstGeom>
        </p:spPr>
      </p:pic>
      <p:sp>
        <p:nvSpPr>
          <p:cNvPr id="11" name="Arrow: Curved Up 2">
            <a:extLst>
              <a:ext uri="{FF2B5EF4-FFF2-40B4-BE49-F238E27FC236}">
                <a16:creationId xmlns:a16="http://schemas.microsoft.com/office/drawing/2014/main" id="{01A6DF3C-7CE3-4562-A382-A2F990308DCF}"/>
              </a:ext>
            </a:extLst>
          </p:cNvPr>
          <p:cNvSpPr/>
          <p:nvPr/>
        </p:nvSpPr>
        <p:spPr>
          <a:xfrm rot="1713574" flipV="1">
            <a:off x="8031196" y="3265879"/>
            <a:ext cx="1604210" cy="61733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52602" y="3796863"/>
            <a:ext cx="296334" cy="2332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744135" y="5734155"/>
            <a:ext cx="296334" cy="2332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Connecteur droit avec flèche 12"/>
          <p:cNvCxnSpPr/>
          <p:nvPr/>
        </p:nvCxnSpPr>
        <p:spPr>
          <a:xfrm>
            <a:off x="2184400" y="4114157"/>
            <a:ext cx="3005667" cy="71184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/>
          <p:nvPr/>
        </p:nvCxnSpPr>
        <p:spPr>
          <a:xfrm flipV="1">
            <a:off x="2048936" y="5103515"/>
            <a:ext cx="3141131" cy="3729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697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234" y="609600"/>
            <a:ext cx="10295466" cy="841117"/>
          </a:xfrm>
        </p:spPr>
        <p:txBody>
          <a:bodyPr>
            <a:noAutofit/>
          </a:bodyPr>
          <a:lstStyle/>
          <a:p>
            <a:r>
              <a:rPr lang="en-GB" b="1" dirty="0"/>
              <a:t>Data cleaning Phase 1: </a:t>
            </a:r>
            <a:r>
              <a:rPr lang="en-GB" sz="3200" b="1" i="1" dirty="0" smtClean="0"/>
              <a:t>Differences focus</a:t>
            </a:r>
            <a:endParaRPr lang="en-GB" sz="3200" b="1" i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/>
          <a:srcRect l="20139" t="41358" r="46597" b="37902"/>
          <a:stretch/>
        </p:blipFill>
        <p:spPr>
          <a:xfrm>
            <a:off x="381000" y="3644899"/>
            <a:ext cx="7278234" cy="25527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"/>
          <a:srcRect l="20139" t="69136" r="65579" b="12593"/>
          <a:stretch/>
        </p:blipFill>
        <p:spPr>
          <a:xfrm>
            <a:off x="8030634" y="2387600"/>
            <a:ext cx="3247309" cy="2336800"/>
          </a:xfrm>
          <a:prstGeom prst="rect">
            <a:avLst/>
          </a:prstGeom>
        </p:spPr>
      </p:pic>
      <p:sp>
        <p:nvSpPr>
          <p:cNvPr id="4" name="Accolade ouvrante 3"/>
          <p:cNvSpPr/>
          <p:nvPr/>
        </p:nvSpPr>
        <p:spPr>
          <a:xfrm>
            <a:off x="7759700" y="2527300"/>
            <a:ext cx="270934" cy="1333500"/>
          </a:xfrm>
          <a:prstGeom prst="leftBrace">
            <a:avLst/>
          </a:prstGeom>
          <a:ln w="57150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69900" y="2086001"/>
            <a:ext cx="38142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Features </a:t>
            </a:r>
            <a:r>
              <a:rPr lang="en-US" b="1" dirty="0" smtClean="0"/>
              <a:t>in </a:t>
            </a:r>
            <a:r>
              <a:rPr lang="en-US" b="1" dirty="0"/>
              <a:t>2015 but not in </a:t>
            </a:r>
            <a:r>
              <a:rPr lang="en-US" b="1" dirty="0" smtClean="0"/>
              <a:t>2016 </a:t>
            </a:r>
            <a:endParaRPr lang="en-US" b="1" dirty="0"/>
          </a:p>
        </p:txBody>
      </p:sp>
      <p:sp>
        <p:nvSpPr>
          <p:cNvPr id="13" name="Rectangle 12"/>
          <p:cNvSpPr/>
          <p:nvPr/>
        </p:nvSpPr>
        <p:spPr>
          <a:xfrm>
            <a:off x="7658428" y="2088634"/>
            <a:ext cx="38142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Features </a:t>
            </a:r>
            <a:r>
              <a:rPr lang="en-US" b="1" dirty="0" smtClean="0"/>
              <a:t>in 2016 </a:t>
            </a:r>
            <a:r>
              <a:rPr lang="en-US" b="1" dirty="0"/>
              <a:t>but not in </a:t>
            </a:r>
            <a:r>
              <a:rPr lang="en-US" b="1" dirty="0" smtClean="0"/>
              <a:t>2015 </a:t>
            </a:r>
            <a:endParaRPr lang="en-US" b="1" dirty="0"/>
          </a:p>
        </p:txBody>
      </p:sp>
      <p:sp>
        <p:nvSpPr>
          <p:cNvPr id="6" name="Accolade fermante 5"/>
          <p:cNvSpPr/>
          <p:nvPr/>
        </p:nvSpPr>
        <p:spPr>
          <a:xfrm>
            <a:off x="4572000" y="4191000"/>
            <a:ext cx="317500" cy="419100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ccolade ouvrante 9"/>
          <p:cNvSpPr/>
          <p:nvPr/>
        </p:nvSpPr>
        <p:spPr>
          <a:xfrm>
            <a:off x="7759700" y="4247634"/>
            <a:ext cx="270934" cy="324366"/>
          </a:xfrm>
          <a:prstGeom prst="lef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cteur droit avec flèche 17"/>
          <p:cNvCxnSpPr/>
          <p:nvPr/>
        </p:nvCxnSpPr>
        <p:spPr>
          <a:xfrm>
            <a:off x="5105400" y="4409817"/>
            <a:ext cx="2426028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/>
          <p:nvPr/>
        </p:nvCxnSpPr>
        <p:spPr>
          <a:xfrm flipH="1">
            <a:off x="1892300" y="3194050"/>
            <a:ext cx="5639128" cy="577850"/>
          </a:xfrm>
          <a:prstGeom prst="straightConnector1">
            <a:avLst/>
          </a:prstGeom>
          <a:ln w="38100">
            <a:solidFill>
              <a:srgbClr val="CC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Accolade fermante 20"/>
          <p:cNvSpPr/>
          <p:nvPr/>
        </p:nvSpPr>
        <p:spPr>
          <a:xfrm>
            <a:off x="7659234" y="4984234"/>
            <a:ext cx="371400" cy="1086365"/>
          </a:xfrm>
          <a:prstGeom prst="rightBrac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Connecteur droit 27"/>
          <p:cNvCxnSpPr/>
          <p:nvPr/>
        </p:nvCxnSpPr>
        <p:spPr>
          <a:xfrm>
            <a:off x="469900" y="4908034"/>
            <a:ext cx="11811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/>
          <p:cNvCxnSpPr/>
          <p:nvPr/>
        </p:nvCxnSpPr>
        <p:spPr>
          <a:xfrm>
            <a:off x="8153400" y="4184134"/>
            <a:ext cx="11811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 rot="21246118">
            <a:off x="3024543" y="3121052"/>
            <a:ext cx="33746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Split of the </a:t>
            </a:r>
            <a:r>
              <a:rPr lang="en-US" sz="1600" dirty="0" err="1"/>
              <a:t>json</a:t>
            </a:r>
            <a:r>
              <a:rPr lang="en-US" sz="1600" dirty="0"/>
              <a:t> "Location" column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567620" y="3984653"/>
            <a:ext cx="12602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Same units?</a:t>
            </a:r>
            <a:endParaRPr lang="en-US" sz="1600" dirty="0"/>
          </a:p>
        </p:txBody>
      </p:sp>
      <p:sp>
        <p:nvSpPr>
          <p:cNvPr id="35" name="Rectangle 34"/>
          <p:cNvSpPr/>
          <p:nvPr/>
        </p:nvSpPr>
        <p:spPr>
          <a:xfrm>
            <a:off x="8242300" y="5009967"/>
            <a:ext cx="190148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smtClean="0"/>
              <a:t>Features related</a:t>
            </a:r>
          </a:p>
          <a:p>
            <a:pPr algn="ctr"/>
            <a:r>
              <a:rPr lang="en-US" sz="1600" dirty="0" smtClean="0"/>
              <a:t> </a:t>
            </a:r>
            <a:r>
              <a:rPr lang="en-US" sz="1600" dirty="0"/>
              <a:t>to crime or </a:t>
            </a:r>
            <a:r>
              <a:rPr lang="en-US" sz="1600" dirty="0" smtClean="0"/>
              <a:t>safety</a:t>
            </a:r>
          </a:p>
          <a:p>
            <a:pPr algn="ctr"/>
            <a:r>
              <a:rPr lang="fr-FR" sz="1600" dirty="0" smtClean="0"/>
              <a:t>=</a:t>
            </a:r>
          </a:p>
          <a:p>
            <a:pPr algn="ctr"/>
            <a:r>
              <a:rPr lang="fr-FR" sz="1600" dirty="0" smtClean="0"/>
              <a:t>drop</a:t>
            </a:r>
            <a:endParaRPr lang="en-US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3575890" y="6228344"/>
            <a:ext cx="3648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err="1" smtClean="0"/>
              <a:t>Harmonization</a:t>
            </a:r>
            <a:r>
              <a:rPr lang="fr-FR" b="1" u="sng" dirty="0" smtClean="0"/>
              <a:t> of </a:t>
            </a:r>
            <a:r>
              <a:rPr lang="fr-FR" b="1" u="sng" dirty="0" err="1" smtClean="0"/>
              <a:t>both</a:t>
            </a:r>
            <a:r>
              <a:rPr lang="fr-FR" b="1" u="sng" dirty="0" smtClean="0"/>
              <a:t> data sets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439158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45713"/>
          </a:xfrm>
        </p:spPr>
        <p:txBody>
          <a:bodyPr>
            <a:normAutofit fontScale="90000"/>
          </a:bodyPr>
          <a:lstStyle/>
          <a:p>
            <a:r>
              <a:rPr lang="en-GB" sz="4000" b="1" dirty="0"/>
              <a:t>Data cleaning Phase 2</a:t>
            </a:r>
            <a:r>
              <a:rPr lang="en-GB" sz="4000" b="1" dirty="0" smtClean="0"/>
              <a:t>: </a:t>
            </a:r>
            <a:r>
              <a:rPr lang="en-GB" b="1" i="1" dirty="0" smtClean="0"/>
              <a:t>Similarities focus </a:t>
            </a:r>
            <a:endParaRPr lang="en-GB" sz="3200" b="1" i="1" dirty="0"/>
          </a:p>
        </p:txBody>
      </p:sp>
      <p:sp>
        <p:nvSpPr>
          <p:cNvPr id="4" name="ZoneTexte 3"/>
          <p:cNvSpPr txBox="1"/>
          <p:nvPr/>
        </p:nvSpPr>
        <p:spPr>
          <a:xfrm>
            <a:off x="677334" y="1767841"/>
            <a:ext cx="9816495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smtClean="0"/>
              <a:t>Drop </a:t>
            </a:r>
            <a:r>
              <a:rPr lang="fr-FR" dirty="0" err="1" smtClean="0"/>
              <a:t>redundant</a:t>
            </a:r>
            <a:r>
              <a:rPr lang="fr-FR" dirty="0" smtClean="0"/>
              <a:t> </a:t>
            </a:r>
            <a:r>
              <a:rPr lang="fr-FR" dirty="0" err="1" smtClean="0"/>
              <a:t>categories</a:t>
            </a:r>
            <a:r>
              <a:rPr lang="fr-FR" dirty="0"/>
              <a:t>: </a:t>
            </a:r>
            <a:r>
              <a:rPr lang="fr-FR" sz="1600" dirty="0" err="1" smtClean="0"/>
              <a:t>GHGEmissionsIntensity</a:t>
            </a:r>
            <a:r>
              <a:rPr lang="fr-FR" sz="1600" dirty="0" smtClean="0"/>
              <a:t> = </a:t>
            </a:r>
            <a:r>
              <a:rPr lang="fr-FR" sz="1600" dirty="0" err="1" smtClean="0"/>
              <a:t>GHGEmissionsIntensity</a:t>
            </a:r>
            <a:r>
              <a:rPr lang="fr-FR" sz="1600" dirty="0" smtClean="0"/>
              <a:t>(</a:t>
            </a:r>
            <a:r>
              <a:rPr lang="fr-FR" sz="1600" i="1" dirty="0" smtClean="0"/>
              <a:t>kgCO2e/ft2</a:t>
            </a:r>
            <a:r>
              <a:rPr lang="fr-FR" sz="16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fr-FR" sz="1600" dirty="0" smtClean="0"/>
              <a:t>							</a:t>
            </a:r>
            <a:r>
              <a:rPr lang="fr-FR" sz="1600" dirty="0" err="1" smtClean="0"/>
              <a:t>TotalGHGEmissions</a:t>
            </a:r>
            <a:r>
              <a:rPr lang="fr-FR" sz="1600" dirty="0" smtClean="0"/>
              <a:t> = </a:t>
            </a:r>
            <a:r>
              <a:rPr lang="fr-FR" sz="1600" dirty="0" err="1" smtClean="0"/>
              <a:t>GHGEmissions</a:t>
            </a:r>
            <a:r>
              <a:rPr lang="fr-FR" sz="1600" dirty="0" smtClean="0"/>
              <a:t>(</a:t>
            </a:r>
            <a:r>
              <a:rPr lang="fr-FR" sz="1600" i="1" dirty="0" smtClean="0"/>
              <a:t>MetricTonsCO2e</a:t>
            </a:r>
            <a:r>
              <a:rPr lang="fr-FR" sz="1600" dirty="0" smtClean="0"/>
              <a:t>)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/>
              <a:t>Concatenate</a:t>
            </a:r>
            <a:r>
              <a:rPr lang="fr-FR" dirty="0" smtClean="0"/>
              <a:t> </a:t>
            </a:r>
            <a:r>
              <a:rPr lang="fr-FR" dirty="0" err="1" smtClean="0"/>
              <a:t>both</a:t>
            </a:r>
            <a:r>
              <a:rPr lang="fr-FR" dirty="0" smtClean="0"/>
              <a:t> files (</a:t>
            </a:r>
            <a:r>
              <a:rPr lang="en-US" dirty="0"/>
              <a:t>6695 rows × 47 columns</a:t>
            </a:r>
            <a:r>
              <a:rPr lang="en-US" dirty="0" smtClean="0"/>
              <a:t>)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/>
              <a:t>Converting</a:t>
            </a:r>
            <a:r>
              <a:rPr lang="fr-FR" dirty="0" smtClean="0"/>
              <a:t> strings in </a:t>
            </a:r>
            <a:r>
              <a:rPr lang="fr-FR" dirty="0" err="1" smtClean="0"/>
              <a:t>titlecase</a:t>
            </a:r>
            <a:r>
              <a:rPr lang="fr-FR" dirty="0" smtClean="0"/>
              <a:t> </a:t>
            </a:r>
            <a:r>
              <a:rPr lang="fr-FR" dirty="0" err="1" smtClean="0"/>
              <a:t>str.title</a:t>
            </a:r>
            <a:r>
              <a:rPr lang="fr-FR" dirty="0" smtClean="0"/>
              <a:t>() for </a:t>
            </a:r>
            <a:r>
              <a:rPr lang="fr-FR" dirty="0" err="1" smtClean="0"/>
              <a:t>homogeneity</a:t>
            </a:r>
            <a:r>
              <a:rPr lang="fr-FR" dirty="0" smtClean="0"/>
              <a:t> </a:t>
            </a:r>
            <a:r>
              <a:rPr lang="fr-FR" dirty="0" err="1" smtClean="0"/>
              <a:t>between</a:t>
            </a:r>
            <a:r>
              <a:rPr lang="fr-FR" dirty="0" smtClean="0"/>
              <a:t> </a:t>
            </a:r>
            <a:r>
              <a:rPr lang="fr-FR" dirty="0" err="1" smtClean="0"/>
              <a:t>both</a:t>
            </a:r>
            <a:r>
              <a:rPr lang="fr-FR" dirty="0" smtClean="0"/>
              <a:t> files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smtClean="0"/>
              <a:t>Drop </a:t>
            </a:r>
            <a:r>
              <a:rPr lang="en-US" dirty="0"/>
              <a:t>Weather Normalized </a:t>
            </a:r>
            <a:r>
              <a:rPr lang="en-US" dirty="0" smtClean="0"/>
              <a:t>WN features (</a:t>
            </a:r>
            <a:r>
              <a:rPr lang="en-US" sz="1600" i="1" dirty="0" err="1" smtClean="0"/>
              <a:t>SiteEUIWN</a:t>
            </a:r>
            <a:r>
              <a:rPr lang="en-US" sz="1600" i="1" dirty="0" smtClean="0"/>
              <a:t>, Source EUIWN &amp; </a:t>
            </a:r>
            <a:r>
              <a:rPr lang="en-US" sz="1600" i="1" dirty="0" err="1" smtClean="0"/>
              <a:t>SiteEnergyUseWN</a:t>
            </a:r>
            <a:r>
              <a:rPr lang="en-US" dirty="0" smtClean="0"/>
              <a:t>)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/>
              <a:t>Categories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different</a:t>
            </a:r>
            <a:r>
              <a:rPr lang="fr-FR" dirty="0" smtClean="0"/>
              <a:t> </a:t>
            </a:r>
            <a:r>
              <a:rPr lang="fr-FR" dirty="0" err="1" smtClean="0"/>
              <a:t>units</a:t>
            </a:r>
            <a:r>
              <a:rPr lang="fr-FR" dirty="0" smtClean="0"/>
              <a:t> for </a:t>
            </a:r>
            <a:r>
              <a:rPr lang="fr-FR" dirty="0" err="1" smtClean="0"/>
              <a:t>Electricity</a:t>
            </a:r>
            <a:r>
              <a:rPr lang="fr-FR" dirty="0" smtClean="0"/>
              <a:t> and Natural </a:t>
            </a:r>
            <a:r>
              <a:rPr lang="fr-FR" dirty="0" err="1" smtClean="0"/>
              <a:t>Gas</a:t>
            </a:r>
            <a:r>
              <a:rPr lang="fr-FR" dirty="0" smtClean="0"/>
              <a:t> (</a:t>
            </a:r>
            <a:r>
              <a:rPr lang="fr-FR" sz="1600" i="1" dirty="0" err="1" smtClean="0"/>
              <a:t>kBtu</a:t>
            </a:r>
            <a:r>
              <a:rPr lang="fr-FR" sz="1600" i="1" dirty="0" smtClean="0"/>
              <a:t> over kWh and </a:t>
            </a:r>
            <a:r>
              <a:rPr lang="fr-FR" sz="1600" i="1" dirty="0" err="1" smtClean="0"/>
              <a:t>therms</a:t>
            </a:r>
            <a:r>
              <a:rPr lang="fr-FR" dirty="0" smtClean="0"/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smtClean="0"/>
              <a:t>Focus </a:t>
            </a:r>
            <a:r>
              <a:rPr lang="fr-FR" dirty="0"/>
              <a:t>on non-</a:t>
            </a:r>
            <a:r>
              <a:rPr lang="fr-FR" dirty="0" err="1"/>
              <a:t>Residential</a:t>
            </a:r>
            <a:r>
              <a:rPr lang="fr-FR" dirty="0"/>
              <a:t>					</a:t>
            </a:r>
            <a:r>
              <a:rPr lang="fr-FR" dirty="0" smtClean="0"/>
              <a:t>Drop </a:t>
            </a:r>
            <a:r>
              <a:rPr lang="fr-FR" dirty="0"/>
              <a:t>Building Type = </a:t>
            </a:r>
            <a:r>
              <a:rPr lang="fr-FR" dirty="0" err="1" smtClean="0"/>
              <a:t>Multifamily</a:t>
            </a:r>
            <a:r>
              <a:rPr lang="fr-FR" dirty="0" smtClean="0"/>
              <a:t>, Campus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 smtClean="0"/>
              <a:t>Negative</a:t>
            </a:r>
            <a:r>
              <a:rPr lang="fr-FR" dirty="0" smtClean="0"/>
              <a:t> data </a:t>
            </a:r>
            <a:r>
              <a:rPr lang="fr-FR" dirty="0" err="1" smtClean="0"/>
              <a:t>removed</a:t>
            </a:r>
            <a:r>
              <a:rPr lang="fr-FR" dirty="0" smtClean="0"/>
              <a:t>, </a:t>
            </a:r>
            <a:r>
              <a:rPr lang="fr-FR" dirty="0" err="1" smtClean="0"/>
              <a:t>targets</a:t>
            </a:r>
            <a:r>
              <a:rPr lang="fr-FR" dirty="0" smtClean="0"/>
              <a:t> (</a:t>
            </a:r>
            <a:r>
              <a:rPr lang="fr-FR" i="1" dirty="0" err="1" smtClean="0"/>
              <a:t>SiteEnergyUse</a:t>
            </a:r>
            <a:r>
              <a:rPr lang="fr-FR" i="1" dirty="0" smtClean="0"/>
              <a:t> &amp; GHG Emissions</a:t>
            </a:r>
            <a:r>
              <a:rPr lang="fr-FR" dirty="0" smtClean="0"/>
              <a:t>) values = 0 </a:t>
            </a:r>
            <a:r>
              <a:rPr lang="fr-FR" dirty="0" err="1" smtClean="0"/>
              <a:t>removed</a:t>
            </a: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6" name="Flèche droite à entaille 5"/>
          <p:cNvSpPr/>
          <p:nvPr/>
        </p:nvSpPr>
        <p:spPr>
          <a:xfrm>
            <a:off x="4171406" y="4373402"/>
            <a:ext cx="1062446" cy="235131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/>
          <a:srcRect l="13833" t="52668" r="66083" b="20073"/>
          <a:stretch/>
        </p:blipFill>
        <p:spPr>
          <a:xfrm>
            <a:off x="895774" y="5155632"/>
            <a:ext cx="2025226" cy="1546230"/>
          </a:xfrm>
          <a:prstGeom prst="rect">
            <a:avLst/>
          </a:prstGeom>
        </p:spPr>
      </p:pic>
      <p:sp>
        <p:nvSpPr>
          <p:cNvPr id="8" name="Ellipse 7"/>
          <p:cNvSpPr/>
          <p:nvPr/>
        </p:nvSpPr>
        <p:spPr>
          <a:xfrm>
            <a:off x="2624662" y="5190066"/>
            <a:ext cx="296334" cy="2455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necteur droit avec flèche 9"/>
          <p:cNvCxnSpPr/>
          <p:nvPr/>
        </p:nvCxnSpPr>
        <p:spPr>
          <a:xfrm flipH="1" flipV="1">
            <a:off x="2947126" y="5402301"/>
            <a:ext cx="557344" cy="346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/>
          <p:cNvSpPr txBox="1"/>
          <p:nvPr/>
        </p:nvSpPr>
        <p:spPr>
          <a:xfrm>
            <a:off x="3557451" y="5507325"/>
            <a:ext cx="287382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Area </a:t>
            </a:r>
            <a:r>
              <a:rPr lang="fr-FR" dirty="0" err="1"/>
              <a:t>o</a:t>
            </a:r>
            <a:r>
              <a:rPr lang="fr-FR" dirty="0" err="1" smtClean="0"/>
              <a:t>utlier</a:t>
            </a:r>
            <a:r>
              <a:rPr lang="fr-FR" dirty="0" smtClean="0"/>
              <a:t> </a:t>
            </a:r>
            <a:r>
              <a:rPr lang="fr-FR" dirty="0" err="1" smtClean="0"/>
              <a:t>removed</a:t>
            </a:r>
            <a:r>
              <a:rPr lang="fr-FR" dirty="0" smtClean="0"/>
              <a:t>: </a:t>
            </a:r>
          </a:p>
          <a:p>
            <a:pPr algn="ctr"/>
            <a:r>
              <a:rPr lang="fr-FR" dirty="0" err="1" smtClean="0"/>
              <a:t>University</a:t>
            </a:r>
            <a:r>
              <a:rPr lang="fr-FR" dirty="0" smtClean="0"/>
              <a:t> of Washington </a:t>
            </a:r>
          </a:p>
          <a:p>
            <a:pPr algn="ctr"/>
            <a:r>
              <a:rPr lang="fr-FR" dirty="0" smtClean="0"/>
              <a:t>(x5 range)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7149737" y="5507326"/>
            <a:ext cx="426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smtClean="0"/>
              <a:t>+</a:t>
            </a:r>
            <a:endParaRPr lang="en-US" sz="3600" dirty="0"/>
          </a:p>
        </p:txBody>
      </p:sp>
      <p:sp>
        <p:nvSpPr>
          <p:cNvPr id="5" name="ZoneTexte 4"/>
          <p:cNvSpPr txBox="1"/>
          <p:nvPr/>
        </p:nvSpPr>
        <p:spPr>
          <a:xfrm>
            <a:off x="8116389" y="5570391"/>
            <a:ext cx="265489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dirty="0" smtClean="0"/>
              <a:t>Quantile </a:t>
            </a:r>
            <a:r>
              <a:rPr lang="fr-FR" dirty="0" err="1" smtClean="0"/>
              <a:t>detection</a:t>
            </a:r>
            <a:endParaRPr lang="fr-FR" dirty="0" smtClean="0"/>
          </a:p>
          <a:p>
            <a:r>
              <a:rPr lang="fr-FR" dirty="0" smtClean="0"/>
              <a:t>0.05% &lt; </a:t>
            </a:r>
            <a:r>
              <a:rPr lang="fr-FR" dirty="0" err="1" smtClean="0"/>
              <a:t>dataset</a:t>
            </a:r>
            <a:r>
              <a:rPr lang="fr-FR" dirty="0" smtClean="0"/>
              <a:t> &lt; 99.5%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0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9703133" cy="845713"/>
          </a:xfrm>
        </p:spPr>
        <p:txBody>
          <a:bodyPr>
            <a:normAutofit/>
          </a:bodyPr>
          <a:lstStyle/>
          <a:p>
            <a:r>
              <a:rPr lang="en-GB" b="1" dirty="0"/>
              <a:t>Data cleaning </a:t>
            </a:r>
            <a:r>
              <a:rPr lang="en-GB" b="1" dirty="0" smtClean="0"/>
              <a:t>Phase 3: </a:t>
            </a:r>
            <a:r>
              <a:rPr lang="en-GB" sz="3200" b="1" i="1" dirty="0" smtClean="0"/>
              <a:t>Feature collinearity</a:t>
            </a:r>
            <a:r>
              <a:rPr lang="en-GB" b="1" dirty="0"/>
              <a:t> </a:t>
            </a:r>
            <a:endParaRPr lang="en-GB" sz="3200" b="1" i="1" dirty="0"/>
          </a:p>
        </p:txBody>
      </p:sp>
      <p:sp>
        <p:nvSpPr>
          <p:cNvPr id="6" name="Rectangle 5"/>
          <p:cNvSpPr/>
          <p:nvPr/>
        </p:nvSpPr>
        <p:spPr>
          <a:xfrm>
            <a:off x="787400" y="584007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202124"/>
                </a:solidFill>
                <a:latin typeface="arial" panose="020B0604020202020204" pitchFamily="34" charset="0"/>
              </a:rPr>
              <a:t>Multicollinearity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 </a:t>
            </a:r>
            <a:r>
              <a:rPr lang="en-US" b="1" dirty="0">
                <a:solidFill>
                  <a:srgbClr val="202124"/>
                </a:solidFill>
                <a:latin typeface="arial" panose="020B0604020202020204" pitchFamily="34" charset="0"/>
              </a:rPr>
              <a:t>reduces the precision of the estimated coefficients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, which weakens the statistical power of </a:t>
            </a:r>
            <a:r>
              <a:rPr lang="en-US" dirty="0" smtClean="0">
                <a:solidFill>
                  <a:srgbClr val="202124"/>
                </a:solidFill>
                <a:latin typeface="arial" panose="020B0604020202020204" pitchFamily="34" charset="0"/>
              </a:rPr>
              <a:t>the </a:t>
            </a:r>
            <a:r>
              <a:rPr lang="en-US" dirty="0">
                <a:solidFill>
                  <a:srgbClr val="202124"/>
                </a:solidFill>
                <a:latin typeface="arial" panose="020B0604020202020204" pitchFamily="34" charset="0"/>
              </a:rPr>
              <a:t>regression model.</a:t>
            </a:r>
            <a:endParaRPr lang="en-US" dirty="0"/>
          </a:p>
        </p:txBody>
      </p:sp>
      <p:sp>
        <p:nvSpPr>
          <p:cNvPr id="9" name="ZoneTexte 8"/>
          <p:cNvSpPr txBox="1"/>
          <p:nvPr/>
        </p:nvSpPr>
        <p:spPr>
          <a:xfrm>
            <a:off x="6608462" y="2200714"/>
            <a:ext cx="45548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Feature</a:t>
            </a:r>
            <a:r>
              <a:rPr lang="fr-FR" dirty="0" smtClean="0"/>
              <a:t> Engineering: </a:t>
            </a:r>
            <a:r>
              <a:rPr lang="en-US" dirty="0" smtClean="0"/>
              <a:t>drop</a:t>
            </a:r>
            <a:r>
              <a:rPr lang="en-US" dirty="0"/>
              <a:t> features that are highly correlated with each </a:t>
            </a:r>
            <a:r>
              <a:rPr lang="en-US" dirty="0" smtClean="0"/>
              <a:t>other by creating new inputs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608462" y="3506167"/>
            <a:ext cx="4709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Data </a:t>
            </a:r>
            <a:r>
              <a:rPr lang="fr-FR" dirty="0" err="1" smtClean="0"/>
              <a:t>leakage</a:t>
            </a:r>
            <a:r>
              <a:rPr lang="fr-FR" dirty="0" smtClean="0"/>
              <a:t> </a:t>
            </a:r>
            <a:r>
              <a:rPr lang="en-US" dirty="0" smtClean="0"/>
              <a:t>happens </a:t>
            </a:r>
            <a:r>
              <a:rPr lang="en-US" dirty="0"/>
              <a:t>when your training data contains information about the target</a:t>
            </a:r>
          </a:p>
        </p:txBody>
      </p:sp>
      <p:cxnSp>
        <p:nvCxnSpPr>
          <p:cNvPr id="17" name="Connecteur droit avec flèche 16"/>
          <p:cNvCxnSpPr/>
          <p:nvPr/>
        </p:nvCxnSpPr>
        <p:spPr>
          <a:xfrm>
            <a:off x="8960278" y="4171372"/>
            <a:ext cx="7620" cy="71406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877480" y="4947011"/>
            <a:ext cx="4606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Electricity(</a:t>
            </a:r>
            <a:r>
              <a:rPr lang="en-US" sz="1600" dirty="0" err="1"/>
              <a:t>kBtu</a:t>
            </a:r>
            <a:r>
              <a:rPr lang="en-US" sz="1600" dirty="0" smtClean="0"/>
              <a:t>), </a:t>
            </a:r>
            <a:r>
              <a:rPr lang="en-US" sz="1600" dirty="0" err="1" smtClean="0"/>
              <a:t>NaturalGas</a:t>
            </a:r>
            <a:r>
              <a:rPr lang="en-US" sz="1600" dirty="0" smtClean="0"/>
              <a:t>(</a:t>
            </a:r>
            <a:r>
              <a:rPr lang="en-US" sz="1600" dirty="0" err="1" smtClean="0"/>
              <a:t>kBtu</a:t>
            </a:r>
            <a:r>
              <a:rPr lang="en-US" sz="1600" dirty="0" smtClean="0"/>
              <a:t>), </a:t>
            </a:r>
          </a:p>
          <a:p>
            <a:pPr algn="ctr"/>
            <a:r>
              <a:rPr lang="en-US" sz="1600" dirty="0" err="1" smtClean="0"/>
              <a:t>SteamUse</a:t>
            </a:r>
            <a:r>
              <a:rPr lang="en-US" sz="1600" dirty="0" smtClean="0"/>
              <a:t>(</a:t>
            </a:r>
            <a:r>
              <a:rPr lang="en-US" sz="1600" dirty="0" err="1" smtClean="0"/>
              <a:t>kBtu</a:t>
            </a:r>
            <a:r>
              <a:rPr lang="en-US" sz="1600" dirty="0" smtClean="0"/>
              <a:t>), </a:t>
            </a:r>
            <a:r>
              <a:rPr lang="en-US" sz="1600" dirty="0" err="1" smtClean="0"/>
              <a:t>OtherFuelUse</a:t>
            </a:r>
            <a:r>
              <a:rPr lang="en-US" sz="1600" dirty="0" smtClean="0"/>
              <a:t>(</a:t>
            </a:r>
            <a:r>
              <a:rPr lang="en-US" sz="1600" dirty="0" err="1" smtClean="0"/>
              <a:t>kBtu</a:t>
            </a:r>
            <a:r>
              <a:rPr lang="en-US" sz="1600" dirty="0"/>
              <a:t>)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7131979" y="4352111"/>
            <a:ext cx="1493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/>
              <a:t>D</a:t>
            </a:r>
            <a:r>
              <a:rPr lang="fr-FR" b="1" u="sng" dirty="0" smtClean="0"/>
              <a:t>O NOT USE</a:t>
            </a:r>
            <a:endParaRPr lang="en-US" b="1" u="sng" dirty="0"/>
          </a:p>
        </p:txBody>
      </p:sp>
      <p:grpSp>
        <p:nvGrpSpPr>
          <p:cNvPr id="4" name="Groupe 3"/>
          <p:cNvGrpSpPr/>
          <p:nvPr/>
        </p:nvGrpSpPr>
        <p:grpSpPr>
          <a:xfrm>
            <a:off x="332092" y="1615440"/>
            <a:ext cx="5718188" cy="4163059"/>
            <a:chOff x="332092" y="1615440"/>
            <a:chExt cx="5718188" cy="4163059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 rotWithShape="1">
            <a:blip r:embed="rId2"/>
            <a:srcRect l="20208" t="25679" r="29444" b="5062"/>
            <a:stretch/>
          </p:blipFill>
          <p:spPr>
            <a:xfrm>
              <a:off x="398433" y="1615440"/>
              <a:ext cx="5380067" cy="4163059"/>
            </a:xfrm>
            <a:prstGeom prst="rect">
              <a:avLst/>
            </a:prstGeom>
          </p:spPr>
        </p:pic>
        <p:sp>
          <p:nvSpPr>
            <p:cNvPr id="5" name="Accolade fermante 4"/>
            <p:cNvSpPr/>
            <p:nvPr/>
          </p:nvSpPr>
          <p:spPr>
            <a:xfrm>
              <a:off x="5745480" y="1958340"/>
              <a:ext cx="304800" cy="1232154"/>
            </a:xfrm>
            <a:prstGeom prst="righ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Accolade fermante 7"/>
            <p:cNvSpPr/>
            <p:nvPr/>
          </p:nvSpPr>
          <p:spPr>
            <a:xfrm>
              <a:off x="5745480" y="3252070"/>
              <a:ext cx="304800" cy="1015130"/>
            </a:xfrm>
            <a:prstGeom prst="righ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00100" y="3425982"/>
              <a:ext cx="914400" cy="1143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95300" y="4058442"/>
              <a:ext cx="1219200" cy="11293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Connecteur droit avec flèche 13"/>
            <p:cNvCxnSpPr/>
            <p:nvPr/>
          </p:nvCxnSpPr>
          <p:spPr>
            <a:xfrm flipV="1">
              <a:off x="967740" y="4561886"/>
              <a:ext cx="7620" cy="64709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ZoneTexte 14"/>
            <p:cNvSpPr txBox="1"/>
            <p:nvPr/>
          </p:nvSpPr>
          <p:spPr>
            <a:xfrm>
              <a:off x="332092" y="5309076"/>
              <a:ext cx="15456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Our 2 </a:t>
              </a:r>
              <a:r>
                <a:rPr lang="fr-FR" dirty="0" err="1" smtClean="0"/>
                <a:t>targets</a:t>
              </a:r>
              <a:endParaRPr lang="en-US" dirty="0"/>
            </a:p>
          </p:txBody>
        </p:sp>
        <p:sp>
          <p:nvSpPr>
            <p:cNvPr id="20" name="Ellipse 19"/>
            <p:cNvSpPr/>
            <p:nvPr/>
          </p:nvSpPr>
          <p:spPr>
            <a:xfrm>
              <a:off x="1979756" y="2276094"/>
              <a:ext cx="1498601" cy="9144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Ellipse 20"/>
            <p:cNvSpPr/>
            <p:nvPr/>
          </p:nvSpPr>
          <p:spPr>
            <a:xfrm>
              <a:off x="2166024" y="3266702"/>
              <a:ext cx="2592244" cy="9144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74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à coins arrondis 20"/>
          <p:cNvSpPr/>
          <p:nvPr/>
        </p:nvSpPr>
        <p:spPr>
          <a:xfrm>
            <a:off x="7243704" y="2114861"/>
            <a:ext cx="3033486" cy="4291626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Rectangle à coins arrondis 18"/>
          <p:cNvSpPr/>
          <p:nvPr/>
        </p:nvSpPr>
        <p:spPr>
          <a:xfrm>
            <a:off x="3893577" y="2114861"/>
            <a:ext cx="3033486" cy="4291626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à coins arrondis 9"/>
          <p:cNvSpPr/>
          <p:nvPr/>
        </p:nvSpPr>
        <p:spPr>
          <a:xfrm>
            <a:off x="522514" y="2114861"/>
            <a:ext cx="3033486" cy="4291626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8987"/>
          </a:xfrm>
        </p:spPr>
        <p:txBody>
          <a:bodyPr/>
          <a:lstStyle/>
          <a:p>
            <a:r>
              <a:rPr lang="fr-FR" b="1" dirty="0" err="1" smtClean="0"/>
              <a:t>Feature</a:t>
            </a:r>
            <a:r>
              <a:rPr lang="fr-FR" b="1" dirty="0" smtClean="0"/>
              <a:t> Engineering</a:t>
            </a:r>
            <a:endParaRPr lang="en-US" b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9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1068917" y="1676158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err="1" smtClean="0"/>
              <a:t>Features</a:t>
            </a:r>
            <a:r>
              <a:rPr lang="fr-FR" i="1" u="sng" dirty="0" smtClean="0"/>
              <a:t> </a:t>
            </a:r>
            <a:r>
              <a:rPr lang="fr-FR" i="1" u="sng" dirty="0" err="1" smtClean="0"/>
              <a:t>dropped</a:t>
            </a:r>
            <a:endParaRPr lang="en-US" i="1" u="sng" dirty="0"/>
          </a:p>
        </p:txBody>
      </p:sp>
      <p:sp>
        <p:nvSpPr>
          <p:cNvPr id="8" name="ZoneTexte 7"/>
          <p:cNvSpPr txBox="1"/>
          <p:nvPr/>
        </p:nvSpPr>
        <p:spPr>
          <a:xfrm>
            <a:off x="4733951" y="1676156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smtClean="0"/>
              <a:t>Relationship</a:t>
            </a:r>
            <a:endParaRPr lang="en-US" i="1" u="sng" dirty="0"/>
          </a:p>
        </p:txBody>
      </p:sp>
      <p:sp>
        <p:nvSpPr>
          <p:cNvPr id="9" name="ZoneTexte 8"/>
          <p:cNvSpPr txBox="1"/>
          <p:nvPr/>
        </p:nvSpPr>
        <p:spPr>
          <a:xfrm>
            <a:off x="7726706" y="1676152"/>
            <a:ext cx="1952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u="sng" dirty="0" err="1" smtClean="0"/>
              <a:t>Features</a:t>
            </a:r>
            <a:r>
              <a:rPr lang="fr-FR" i="1" u="sng" dirty="0" smtClean="0"/>
              <a:t> </a:t>
            </a:r>
            <a:r>
              <a:rPr lang="fr-FR" i="1" u="sng" dirty="0" err="1" smtClean="0"/>
              <a:t>created</a:t>
            </a:r>
            <a:endParaRPr lang="en-US" i="1" u="sng" dirty="0"/>
          </a:p>
        </p:txBody>
      </p:sp>
      <p:cxnSp>
        <p:nvCxnSpPr>
          <p:cNvPr id="11" name="Connecteur droit avec flèche 10"/>
          <p:cNvCxnSpPr/>
          <p:nvPr/>
        </p:nvCxnSpPr>
        <p:spPr>
          <a:xfrm flipV="1">
            <a:off x="6636200" y="5521235"/>
            <a:ext cx="844463" cy="1768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/>
          <p:cNvCxnSpPr/>
          <p:nvPr/>
        </p:nvCxnSpPr>
        <p:spPr>
          <a:xfrm flipV="1">
            <a:off x="6570133" y="3048000"/>
            <a:ext cx="910530" cy="254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 flipV="1">
            <a:off x="6570133" y="3594127"/>
            <a:ext cx="796593" cy="3682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/>
          <p:cNvCxnSpPr/>
          <p:nvPr/>
        </p:nvCxnSpPr>
        <p:spPr>
          <a:xfrm flipV="1">
            <a:off x="6636200" y="4457878"/>
            <a:ext cx="844463" cy="3935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 flipV="1">
            <a:off x="6736844" y="2444560"/>
            <a:ext cx="743819" cy="82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/>
          <p:cNvSpPr txBox="1"/>
          <p:nvPr/>
        </p:nvSpPr>
        <p:spPr>
          <a:xfrm>
            <a:off x="566543" y="2336074"/>
            <a:ext cx="294301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YearBuilt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LargestPropertyUseTypeGFA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SecondLargestPropertyUseTypeGFA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SecondLargestPropertyUseType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ThirdLargestProperty</a:t>
            </a:r>
            <a:r>
              <a:rPr lang="en-US" dirty="0"/>
              <a:t> </a:t>
            </a:r>
            <a:r>
              <a:rPr lang="en-US" dirty="0" err="1"/>
              <a:t>UseTypeGFA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ThirdLargestProperty</a:t>
            </a:r>
            <a:r>
              <a:rPr lang="en-US" dirty="0"/>
              <a:t> </a:t>
            </a:r>
            <a:r>
              <a:rPr lang="en-US" dirty="0" err="1"/>
              <a:t>UseType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PropertyGFAParking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PropertyGFABuilding</a:t>
            </a:r>
            <a:r>
              <a:rPr lang="en-US" dirty="0"/>
              <a:t>(s)</a:t>
            </a:r>
          </a:p>
          <a:p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4062078" y="2272957"/>
            <a:ext cx="2628279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DataYear</a:t>
            </a:r>
            <a:r>
              <a:rPr lang="en-US" dirty="0"/>
              <a:t> – </a:t>
            </a:r>
            <a:r>
              <a:rPr lang="en-US" dirty="0" err="1"/>
              <a:t>YearBuilt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PropertyGFATotal</a:t>
            </a:r>
            <a:r>
              <a:rPr lang="en-US" dirty="0"/>
              <a:t> / </a:t>
            </a:r>
            <a:r>
              <a:rPr lang="en-US" dirty="0" err="1"/>
              <a:t>NumberofBuildings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PropertyGFATotal</a:t>
            </a:r>
            <a:r>
              <a:rPr lang="en-US" dirty="0"/>
              <a:t> / </a:t>
            </a:r>
            <a:r>
              <a:rPr lang="en-US" dirty="0" err="1"/>
              <a:t>NumberofFloors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/>
              <a:t>PropertyGFABuilding</a:t>
            </a:r>
            <a:r>
              <a:rPr lang="fr-FR" dirty="0"/>
              <a:t> / </a:t>
            </a:r>
            <a:r>
              <a:rPr lang="fr-FR" dirty="0" err="1" smtClean="0"/>
              <a:t>PropertyGFATotal</a:t>
            </a:r>
            <a:endParaRPr lang="fr-F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dirty="0" err="1"/>
              <a:t>PropertyGFAParking</a:t>
            </a:r>
            <a:r>
              <a:rPr lang="fr-FR" dirty="0"/>
              <a:t> / </a:t>
            </a:r>
            <a:r>
              <a:rPr lang="fr-FR" dirty="0" err="1"/>
              <a:t>PropertyGFATotal</a:t>
            </a:r>
            <a:endParaRPr lang="fr-FR" dirty="0"/>
          </a:p>
        </p:txBody>
      </p:sp>
      <p:sp>
        <p:nvSpPr>
          <p:cNvPr id="22" name="ZoneTexte 21"/>
          <p:cNvSpPr txBox="1"/>
          <p:nvPr/>
        </p:nvSpPr>
        <p:spPr>
          <a:xfrm>
            <a:off x="7543823" y="2229945"/>
            <a:ext cx="222650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 smtClean="0"/>
              <a:t>AgeofBuilding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MeanBuildingGFA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MeanFloorGFA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 smtClean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 smtClean="0"/>
              <a:t>BuildingGFApct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 smtClean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ParkingGFApct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1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49551</TotalTime>
  <Words>1029</Words>
  <Application>Microsoft Office PowerPoint</Application>
  <PresentationFormat>Grand écran</PresentationFormat>
  <Paragraphs>358</Paragraphs>
  <Slides>22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30" baseType="lpstr">
      <vt:lpstr>Arial</vt:lpstr>
      <vt:lpstr>Arial</vt:lpstr>
      <vt:lpstr>Calibri</vt:lpstr>
      <vt:lpstr>Helvetica Neue</vt:lpstr>
      <vt:lpstr>Trebuchet MS</vt:lpstr>
      <vt:lpstr>Wingdings</vt:lpstr>
      <vt:lpstr>Wingdings 3</vt:lpstr>
      <vt:lpstr>Facet</vt:lpstr>
      <vt:lpstr>OC - Project 4</vt:lpstr>
      <vt:lpstr>Objective</vt:lpstr>
      <vt:lpstr>Process Overview</vt:lpstr>
      <vt:lpstr>Data Preparation</vt:lpstr>
      <vt:lpstr>Data set available </vt:lpstr>
      <vt:lpstr>Data cleaning Phase 1: Differences focus</vt:lpstr>
      <vt:lpstr>Data cleaning Phase 2: Similarities focus </vt:lpstr>
      <vt:lpstr>Data cleaning Phase 3: Feature collinearity </vt:lpstr>
      <vt:lpstr>Feature Engineering</vt:lpstr>
      <vt:lpstr>Final Cleaning Phase</vt:lpstr>
      <vt:lpstr>Dataset pre-preparation</vt:lpstr>
      <vt:lpstr>Model Building &amp; Training</vt:lpstr>
      <vt:lpstr>Machine Learning Models Evaluation</vt:lpstr>
      <vt:lpstr>Linear regression</vt:lpstr>
      <vt:lpstr>Hyper-parameters optimization  Gridsearchcv (SEU)</vt:lpstr>
      <vt:lpstr>Results – Models comparison (Site Energy Use)</vt:lpstr>
      <vt:lpstr>Feature Importance</vt:lpstr>
      <vt:lpstr>Results – Models comparison (GHG Emissions)</vt:lpstr>
      <vt:lpstr>Model Deployment</vt:lpstr>
      <vt:lpstr>SEU &amp; GHG Predictions</vt:lpstr>
      <vt:lpstr>Impact of ENERGYSTARScore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 - Project 3</dc:title>
  <dc:creator>Stephane Lanchec</dc:creator>
  <cp:lastModifiedBy>Stephane Lanchec</cp:lastModifiedBy>
  <cp:revision>172</cp:revision>
  <dcterms:created xsi:type="dcterms:W3CDTF">2021-08-06T13:44:45Z</dcterms:created>
  <dcterms:modified xsi:type="dcterms:W3CDTF">2021-10-11T10:53:07Z</dcterms:modified>
</cp:coreProperties>
</file>